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5ABCCA-B9FC-4027-831C-F62CCA202A76}">
  <a:tblStyle styleId="{0C5ABCCA-B9FC-4027-831C-F62CCA202A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86ef73ab0_3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86ef73ab0_3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486ef73ab0_3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86ef73ab0_37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86ef73ab0_37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486ef73ab0_37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86ef73ab0_37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86ef73ab0_37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486ef73ab0_37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86ef73ab0_37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86ef73ab0_37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486ef73ab0_37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86ef73ab0_37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86ef73ab0_37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486ef73ab0_37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86ef73ab0_37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86ef73ab0_37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486ef73ab0_37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86ef73ab0_37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86ef73ab0_37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486ef73ab0_37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6ef73ab0_37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6ef73ab0_37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486ef73ab0_37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6ef73ab0_37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6ef73ab0_37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486ef73ab0_37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6ef73ab0_37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6ef73ab0_37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86ef73ab0_37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86ef73ab0_37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86ef73ab0_37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486ef73ab0_37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86ef73ab0_37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86ef73ab0_37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486ef73ab0_37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86ef73ab0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86ef73ab0_3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486ef73ab0_3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86ef73ab0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86ef73ab0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486ef73ab0_3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86ef73ab0_37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6ef73ab0_37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486ef73ab0_37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86ef73ab0_37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86ef73ab0_37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486ef73ab0_37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86ef73ab0_37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86ef73ab0_37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486ef73ab0_37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86ef73ab0_37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6ef73ab0_37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486ef73ab0_37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86ef73ab0_37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86ef73ab0_37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486ef73ab0_37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86ef73ab0_37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86ef73ab0_37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486ef73ab0_37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6ef73ab0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486ef73ab0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86ef73ab0_37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86ef73ab0_37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486ef73ab0_37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86ef73ab0_37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86ef73ab0_37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486ef73ab0_37_2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86ef73ab0_37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86ef73ab0_37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486ef73ab0_37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86ef73ab0_37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6ef73ab0_37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486ef73ab0_37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86ef73ab0_37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86ef73ab0_37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486ef73ab0_37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86ef73ab0_37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6ef73ab0_37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486ef73ab0_37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86ef73ab0_37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86ef73ab0_37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486ef73ab0_37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86ef73ab0_2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86ef73ab0_2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486ef73ab0_2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86ef73ab0_37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6ef73ab0_37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486ef73ab0_37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86ef73ab0_37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86ef73ab0_37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486ef73ab0_37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86ef73ab0_3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86ef73ab0_3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486ef73ab0_3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86ef73ab0_37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86ef73ab0_37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486ef73ab0_37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86ef73ab0_37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86ef73ab0_37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486ef73ab0_37_3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86ef73ab0_37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86ef73ab0_37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486ef73ab0_37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86ef73ab0_37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86ef73ab0_37_3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486ef73ab0_37_3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86ef73ab0_37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86ef73ab0_37_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486ef73ab0_37_3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86ef73ab0_37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86ef73ab0_37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486ef73ab0_37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86ef73ab0_37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6ef73ab0_37_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486ef73ab0_37_3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86ef73ab0_37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6ef73ab0_37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486ef73ab0_37_3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86ef73ab0_37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6ef73ab0_37_3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486ef73ab0_37_3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86ef73ab0_37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86ef73ab0_37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486ef73ab0_37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86ef73ab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86ef73ab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486ef73ab0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86ef73ab0_37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86ef73ab0_37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486ef73ab0_37_4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486ef73ab0_37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486ef73ab0_37_4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486ef73ab0_37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86ef73ab0_37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86ef73ab0_37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486ef73ab0_37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86ef73ab0_37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86ef73ab0_37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486ef73ab0_37_4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86ef73ab0_37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86ef73ab0_37_4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486ef73ab0_37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86ef73ab0_37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86ef73ab0_37_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486ef73ab0_37_4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86ef73ab0_24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86ef73ab0_24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486ef73ab0_24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86ef73ab0_37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86ef73ab0_37_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486ef73ab0_37_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486ef73ab0_37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86ef73ab0_37_4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486ef73ab0_37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86ef73ab0_37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86ef73ab0_37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486ef73ab0_37_5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86ef73ab0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86ef73ab0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486ef73ab0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486ef73ab0_24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486ef73ab0_24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486ef73ab0_24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486ef73ab0_37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86ef73ab0_37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486ef73ab0_37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86ef73ab0_37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86ef73ab0_37_5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486ef73ab0_37_5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486ef73ab0_37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486ef73ab0_37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486ef73ab0_37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86ef73ab0_24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486ef73ab0_24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486ef73ab0_24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86ef73ab0_37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486ef73ab0_37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486ef73ab0_37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86ef73ab0_24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86ef73ab0_24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486ef73ab0_24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86ef73ab0_37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486ef73ab0_37_5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486ef73ab0_37_5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486ef73ab0_37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486ef73ab0_37_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g486ef73ab0_37_5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486ef73ab0_37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486ef73ab0_37_5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486ef73ab0_37_5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486ef73ab0_37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86ef73ab0_37_5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g486ef73ab0_37_5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86ef73ab0_37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486ef73ab0_37_5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486ef73ab0_37_5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486ef73ab0_37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86ef73ab0_37_5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486ef73ab0_37_5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486ef73ab0_37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486ef73ab0_37_5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486ef73ab0_37_5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86ef73ab0_37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86ef73ab0_37_5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g486ef73ab0_37_5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86ef73ab0_37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86ef73ab0_37_6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486ef73ab0_37_6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486ef73ab0_35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486ef73ab0_3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86ef73ab0_37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86ef73ab0_37_6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g486ef73ab0_37_6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486ef73ab0_36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86ef73ab0_36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g486ef73ab0_36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86ef73ab0_37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86ef73ab0_37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g486ef73ab0_37_6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86ef73ab0_2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486ef73ab0_2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486ef73ab0_35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486ef73ab0_35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486ef73ab0_37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486ef73ab0_37_6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g486ef73ab0_37_6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86ef73ab0_37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486ef73ab0_37_6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486ef73ab0_37_6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486ef73ab0_37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486ef73ab0_37_6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g486ef73ab0_37_6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486ef73ab0_35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486ef73ab0_35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486ef73ab0_35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486ef73ab0_37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486ef73ab0_37_6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g486ef73ab0_37_6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86ef73ab0_2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486ef73ab0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6727600"/>
            <a:ext cx="12192000" cy="13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29" name="Google Shape;29;p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4"/>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31" name="Google Shape;31;p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6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16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12.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44.png"/><Relationship Id="rId5"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55.png"/><Relationship Id="rId5"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16.png"/><Relationship Id="rId5"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22.png"/><Relationship Id="rId5"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3.png"/><Relationship Id="rId4" Type="http://schemas.openxmlformats.org/officeDocument/2006/relationships/image" Target="../media/image41.png"/><Relationship Id="rId5"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27.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29.jpg"/><Relationship Id="rId4" Type="http://schemas.openxmlformats.org/officeDocument/2006/relationships/image" Target="../media/image3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3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37.jpg"/><Relationship Id="rId4" Type="http://schemas.openxmlformats.org/officeDocument/2006/relationships/image" Target="../media/image3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38.jpg"/><Relationship Id="rId4" Type="http://schemas.openxmlformats.org/officeDocument/2006/relationships/image" Target="../media/image4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36.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p:nvPr/>
        </p:nvSpPr>
        <p:spPr>
          <a:xfrm>
            <a:off x="5021944" y="857916"/>
            <a:ext cx="4057614" cy="3497943"/>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4"/>
          <p:cNvSpPr/>
          <p:nvPr/>
        </p:nvSpPr>
        <p:spPr>
          <a:xfrm rot="-7654081">
            <a:off x="10303310" y="4034318"/>
            <a:ext cx="391729" cy="337697"/>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95" name="Google Shape;95;p14"/>
          <p:cNvSpPr/>
          <p:nvPr/>
        </p:nvSpPr>
        <p:spPr>
          <a:xfrm rot="8598772">
            <a:off x="10372801" y="5007513"/>
            <a:ext cx="266912" cy="230096"/>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96" name="Google Shape;96;p14"/>
          <p:cNvSpPr/>
          <p:nvPr/>
        </p:nvSpPr>
        <p:spPr>
          <a:xfrm rot="8598772">
            <a:off x="10879854" y="4946293"/>
            <a:ext cx="266912" cy="230096"/>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grpSp>
        <p:nvGrpSpPr>
          <p:cNvPr id="97" name="Google Shape;97;p14"/>
          <p:cNvGrpSpPr/>
          <p:nvPr/>
        </p:nvGrpSpPr>
        <p:grpSpPr>
          <a:xfrm rot="7938589">
            <a:off x="9857524" y="4574181"/>
            <a:ext cx="1515024" cy="1389001"/>
            <a:chOff x="1128348" y="683008"/>
            <a:chExt cx="1108767" cy="1016538"/>
          </a:xfrm>
        </p:grpSpPr>
        <p:sp>
          <p:nvSpPr>
            <p:cNvPr id="98" name="Google Shape;98;p14"/>
            <p:cNvSpPr/>
            <p:nvPr/>
          </p:nvSpPr>
          <p:spPr>
            <a:xfrm rot="1020767">
              <a:off x="1286833" y="792672"/>
              <a:ext cx="860581" cy="741879"/>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99" name="Google Shape;99;p14"/>
            <p:cNvSpPr/>
            <p:nvPr/>
          </p:nvSpPr>
          <p:spPr>
            <a:xfrm rot="-2781074">
              <a:off x="1145739" y="1360786"/>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4"/>
            <p:cNvSpPr/>
            <p:nvPr/>
          </p:nvSpPr>
          <p:spPr>
            <a:xfrm rot="-2781074">
              <a:off x="1787028" y="762009"/>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p:nvPr/>
          </p:nvSpPr>
          <p:spPr>
            <a:xfrm rot="-2781074">
              <a:off x="1971488" y="1598106"/>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2" name="Google Shape;102;p14"/>
          <p:cNvGrpSpPr/>
          <p:nvPr/>
        </p:nvGrpSpPr>
        <p:grpSpPr>
          <a:xfrm rot="-7646427">
            <a:off x="3425977" y="3465701"/>
            <a:ext cx="939396" cy="861255"/>
            <a:chOff x="1128348" y="683008"/>
            <a:chExt cx="1108767" cy="1016538"/>
          </a:xfrm>
        </p:grpSpPr>
        <p:sp>
          <p:nvSpPr>
            <p:cNvPr id="103" name="Google Shape;103;p14"/>
            <p:cNvSpPr/>
            <p:nvPr/>
          </p:nvSpPr>
          <p:spPr>
            <a:xfrm rot="1020767">
              <a:off x="1286833" y="792672"/>
              <a:ext cx="860581" cy="741879"/>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04" name="Google Shape;104;p14"/>
            <p:cNvSpPr/>
            <p:nvPr/>
          </p:nvSpPr>
          <p:spPr>
            <a:xfrm rot="-2781074">
              <a:off x="1145739" y="1360786"/>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4"/>
            <p:cNvSpPr/>
            <p:nvPr/>
          </p:nvSpPr>
          <p:spPr>
            <a:xfrm rot="-2781074">
              <a:off x="1787028" y="762009"/>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4"/>
            <p:cNvSpPr/>
            <p:nvPr/>
          </p:nvSpPr>
          <p:spPr>
            <a:xfrm rot="-2781074">
              <a:off x="1971488" y="1598106"/>
              <a:ext cx="84049" cy="84049"/>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7" name="Google Shape;107;p14"/>
          <p:cNvGrpSpPr/>
          <p:nvPr/>
        </p:nvGrpSpPr>
        <p:grpSpPr>
          <a:xfrm>
            <a:off x="4362411" y="1436839"/>
            <a:ext cx="5202504" cy="4484918"/>
            <a:chOff x="4362411" y="1436839"/>
            <a:chExt cx="5202504" cy="4484918"/>
          </a:xfrm>
        </p:grpSpPr>
        <p:sp>
          <p:nvSpPr>
            <p:cNvPr id="108" name="Google Shape;108;p14"/>
            <p:cNvSpPr/>
            <p:nvPr/>
          </p:nvSpPr>
          <p:spPr>
            <a:xfrm rot="10800000">
              <a:off x="4362411" y="1436839"/>
              <a:ext cx="5202504" cy="4484918"/>
            </a:xfrm>
            <a:prstGeom prst="triangle">
              <a:avLst>
                <a:gd fmla="val 50000" name="adj"/>
              </a:avLst>
            </a:prstGeom>
            <a:noFill/>
            <a:ln cap="flat" cmpd="sng" w="1905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4"/>
            <p:cNvSpPr/>
            <p:nvPr/>
          </p:nvSpPr>
          <p:spPr>
            <a:xfrm rot="10800000">
              <a:off x="4362411" y="1960707"/>
              <a:ext cx="5202504" cy="3961050"/>
            </a:xfrm>
            <a:prstGeom prst="triangle">
              <a:avLst>
                <a:gd fmla="val 50000" name="adj"/>
              </a:avLst>
            </a:prstGeom>
            <a:noFill/>
            <a:ln cap="flat" cmpd="sng" w="12700">
              <a:solidFill>
                <a:srgbClr val="FFC20F">
                  <a:alpha val="6470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4"/>
            <p:cNvSpPr/>
            <p:nvPr/>
          </p:nvSpPr>
          <p:spPr>
            <a:xfrm rot="10800000">
              <a:off x="4362411" y="1816570"/>
              <a:ext cx="5202504" cy="3961050"/>
            </a:xfrm>
            <a:prstGeom prst="triangle">
              <a:avLst>
                <a:gd fmla="val 50000" name="adj"/>
              </a:avLst>
            </a:prstGeom>
            <a:noFill/>
            <a:ln cap="flat" cmpd="sng" w="12700">
              <a:solidFill>
                <a:srgbClr val="FFC20F">
                  <a:alpha val="6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4"/>
            <p:cNvSpPr/>
            <p:nvPr/>
          </p:nvSpPr>
          <p:spPr>
            <a:xfrm rot="10800000">
              <a:off x="4362411" y="1663444"/>
              <a:ext cx="5202504" cy="3961050"/>
            </a:xfrm>
            <a:prstGeom prst="triangle">
              <a:avLst>
                <a:gd fmla="val 50000" name="adj"/>
              </a:avLst>
            </a:prstGeom>
            <a:noFill/>
            <a:ln cap="flat" cmpd="sng" w="12700">
              <a:solidFill>
                <a:srgbClr val="FFC20F">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2" name="Google Shape;112;p14"/>
          <p:cNvSpPr/>
          <p:nvPr/>
        </p:nvSpPr>
        <p:spPr>
          <a:xfrm rot="10800000">
            <a:off x="4362411" y="1538357"/>
            <a:ext cx="5202504" cy="3961050"/>
          </a:xfrm>
          <a:prstGeom prst="triangle">
            <a:avLst>
              <a:gd fmla="val 50000" name="adj"/>
            </a:avLst>
          </a:prstGeom>
          <a:noFill/>
          <a:ln cap="flat" cmpd="sng" w="12700">
            <a:solidFill>
              <a:srgbClr val="FFC20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4"/>
          <p:cNvSpPr txBox="1"/>
          <p:nvPr/>
        </p:nvSpPr>
        <p:spPr>
          <a:xfrm>
            <a:off x="3756977" y="1868963"/>
            <a:ext cx="5700092"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4800" u="none" cap="none" strike="noStrike">
                <a:solidFill>
                  <a:schemeClr val="lt1"/>
                </a:solidFill>
                <a:latin typeface="Calibri"/>
                <a:ea typeface="Calibri"/>
                <a:cs typeface="Calibri"/>
                <a:sym typeface="Calibri"/>
              </a:rPr>
              <a:t>Retail Store </a:t>
            </a:r>
            <a:endParaRPr/>
          </a:p>
          <a:p>
            <a:pPr indent="0" lvl="0" marL="0" marR="0" rtl="0" algn="ctr">
              <a:spcBef>
                <a:spcPts val="0"/>
              </a:spcBef>
              <a:spcAft>
                <a:spcPts val="0"/>
              </a:spcAft>
              <a:buNone/>
            </a:pPr>
            <a:r>
              <a:rPr b="0" i="0" lang="en" sz="4800" u="none" cap="none" strike="noStrike">
                <a:solidFill>
                  <a:schemeClr val="lt1"/>
                </a:solidFill>
                <a:latin typeface="Calibri"/>
                <a:ea typeface="Calibri"/>
                <a:cs typeface="Calibri"/>
                <a:sym typeface="Calibri"/>
              </a:rPr>
              <a:t>     Return Policy Change</a:t>
            </a:r>
            <a:endParaRPr b="0" i="0" sz="4800" u="none" cap="none" strike="noStrike">
              <a:solidFill>
                <a:schemeClr val="lt1"/>
              </a:solidFill>
              <a:latin typeface="Arial"/>
              <a:ea typeface="Arial"/>
              <a:cs typeface="Arial"/>
              <a:sym typeface="Arial"/>
            </a:endParaRPr>
          </a:p>
        </p:txBody>
      </p:sp>
      <p:grpSp>
        <p:nvGrpSpPr>
          <p:cNvPr id="114" name="Google Shape;114;p14"/>
          <p:cNvGrpSpPr/>
          <p:nvPr/>
        </p:nvGrpSpPr>
        <p:grpSpPr>
          <a:xfrm>
            <a:off x="888974" y="457822"/>
            <a:ext cx="3207425" cy="2301694"/>
            <a:chOff x="888974" y="457822"/>
            <a:chExt cx="3207425" cy="2301694"/>
          </a:xfrm>
        </p:grpSpPr>
        <p:sp>
          <p:nvSpPr>
            <p:cNvPr id="115" name="Google Shape;115;p14"/>
            <p:cNvSpPr/>
            <p:nvPr/>
          </p:nvSpPr>
          <p:spPr>
            <a:xfrm rot="-2658304">
              <a:off x="2822785" y="2021207"/>
              <a:ext cx="266912" cy="230096"/>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16" name="Google Shape;116;p14"/>
            <p:cNvSpPr/>
            <p:nvPr/>
          </p:nvSpPr>
          <p:spPr>
            <a:xfrm rot="3678182">
              <a:off x="2802171" y="1181956"/>
              <a:ext cx="397226" cy="342435"/>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17" name="Google Shape;117;p14"/>
            <p:cNvSpPr/>
            <p:nvPr/>
          </p:nvSpPr>
          <p:spPr>
            <a:xfrm rot="9480000">
              <a:off x="3485946" y="2487804"/>
              <a:ext cx="266912" cy="230096"/>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18" name="Google Shape;118;p14"/>
            <p:cNvSpPr/>
            <p:nvPr/>
          </p:nvSpPr>
          <p:spPr>
            <a:xfrm rot="1020767">
              <a:off x="1218249" y="749218"/>
              <a:ext cx="945160" cy="814792"/>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19" name="Google Shape;119;p14"/>
            <p:cNvSpPr/>
            <p:nvPr/>
          </p:nvSpPr>
          <p:spPr>
            <a:xfrm rot="1020767">
              <a:off x="1105528" y="607668"/>
              <a:ext cx="1175902" cy="1013706"/>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20" name="Google Shape;120;p14"/>
            <p:cNvSpPr/>
            <p:nvPr/>
          </p:nvSpPr>
          <p:spPr>
            <a:xfrm rot="-2781074">
              <a:off x="912737" y="1383941"/>
              <a:ext cx="114845" cy="114845"/>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4"/>
            <p:cNvSpPr/>
            <p:nvPr/>
          </p:nvSpPr>
          <p:spPr>
            <a:xfrm rot="-2781074">
              <a:off x="1788997" y="565770"/>
              <a:ext cx="114845" cy="114845"/>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14"/>
            <p:cNvSpPr/>
            <p:nvPr/>
          </p:nvSpPr>
          <p:spPr>
            <a:xfrm rot="-2781074">
              <a:off x="2041044" y="1708216"/>
              <a:ext cx="114845" cy="114845"/>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3" name="Google Shape;123;p14"/>
            <p:cNvGrpSpPr/>
            <p:nvPr/>
          </p:nvGrpSpPr>
          <p:grpSpPr>
            <a:xfrm rot="8977127">
              <a:off x="3549443" y="1965472"/>
              <a:ext cx="483108" cy="383663"/>
              <a:chOff x="2780377" y="1204679"/>
              <a:chExt cx="1005861" cy="798809"/>
            </a:xfrm>
          </p:grpSpPr>
          <p:sp>
            <p:nvSpPr>
              <p:cNvPr id="124" name="Google Shape;124;p14"/>
              <p:cNvSpPr/>
              <p:nvPr/>
            </p:nvSpPr>
            <p:spPr>
              <a:xfrm rot="-2658304">
                <a:off x="2822785" y="1265179"/>
                <a:ext cx="266912" cy="230096"/>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25" name="Google Shape;125;p14"/>
              <p:cNvSpPr/>
              <p:nvPr/>
            </p:nvSpPr>
            <p:spPr>
              <a:xfrm rot="9480000">
                <a:off x="3485946" y="1731776"/>
                <a:ext cx="266912" cy="230096"/>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grpSp>
      </p:grpSp>
      <p:sp>
        <p:nvSpPr>
          <p:cNvPr id="126" name="Google Shape;126;p14"/>
          <p:cNvSpPr txBox="1"/>
          <p:nvPr>
            <p:ph idx="1" type="subTitle"/>
          </p:nvPr>
        </p:nvSpPr>
        <p:spPr>
          <a:xfrm>
            <a:off x="486227" y="4081091"/>
            <a:ext cx="4538000" cy="26548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FFFFFF"/>
              </a:buClr>
              <a:buSzPts val="2800"/>
              <a:buNone/>
            </a:pPr>
            <a:r>
              <a:rPr lang="en" sz="2800">
                <a:solidFill>
                  <a:srgbClr val="FFFFFF"/>
                </a:solidFill>
              </a:rPr>
              <a:t>Presented by:</a:t>
            </a:r>
            <a:endParaRPr sz="2800">
              <a:solidFill>
                <a:srgbClr val="FFFFFF"/>
              </a:solidFill>
            </a:endParaRPr>
          </a:p>
          <a:p>
            <a:pPr indent="0" lvl="0" marL="0" rtl="0" algn="l">
              <a:lnSpc>
                <a:spcPct val="90000"/>
              </a:lnSpc>
              <a:spcBef>
                <a:spcPts val="0"/>
              </a:spcBef>
              <a:spcAft>
                <a:spcPts val="0"/>
              </a:spcAft>
              <a:buClr>
                <a:schemeClr val="dk1"/>
              </a:buClr>
              <a:buSzPts val="2800"/>
              <a:buNone/>
            </a:pPr>
            <a:r>
              <a:t/>
            </a:r>
            <a:endParaRPr sz="2800">
              <a:solidFill>
                <a:srgbClr val="FFFFFF"/>
              </a:solidFill>
            </a:endParaRPr>
          </a:p>
          <a:p>
            <a:pPr indent="0" lvl="0" marL="0" rtl="0" algn="l">
              <a:lnSpc>
                <a:spcPct val="90000"/>
              </a:lnSpc>
              <a:spcBef>
                <a:spcPts val="0"/>
              </a:spcBef>
              <a:spcAft>
                <a:spcPts val="0"/>
              </a:spcAft>
              <a:buClr>
                <a:srgbClr val="FFFFFF"/>
              </a:buClr>
              <a:buSzPts val="2800"/>
              <a:buNone/>
            </a:pPr>
            <a:r>
              <a:rPr b="1" lang="en" sz="2800">
                <a:solidFill>
                  <a:srgbClr val="FFFFFF"/>
                </a:solidFill>
              </a:rPr>
              <a:t>Yingmin </a:t>
            </a:r>
            <a:r>
              <a:rPr lang="en" sz="2800">
                <a:solidFill>
                  <a:srgbClr val="FFFFFF"/>
                </a:solidFill>
              </a:rPr>
              <a:t>Wang, </a:t>
            </a:r>
            <a:r>
              <a:rPr b="1" lang="en" sz="2800">
                <a:solidFill>
                  <a:srgbClr val="FFFFFF"/>
                </a:solidFill>
              </a:rPr>
              <a:t>Yi </a:t>
            </a:r>
            <a:r>
              <a:rPr lang="en" sz="2800">
                <a:solidFill>
                  <a:srgbClr val="FFFFFF"/>
                </a:solidFill>
              </a:rPr>
              <a:t>Lu</a:t>
            </a:r>
            <a:endParaRPr sz="2800">
              <a:solidFill>
                <a:srgbClr val="FFFFFF"/>
              </a:solidFill>
            </a:endParaRPr>
          </a:p>
          <a:p>
            <a:pPr indent="0" lvl="0" marL="0" rtl="0" algn="l">
              <a:lnSpc>
                <a:spcPct val="90000"/>
              </a:lnSpc>
              <a:spcBef>
                <a:spcPts val="0"/>
              </a:spcBef>
              <a:spcAft>
                <a:spcPts val="0"/>
              </a:spcAft>
              <a:buClr>
                <a:srgbClr val="FFFFFF"/>
              </a:buClr>
              <a:buSzPts val="2800"/>
              <a:buNone/>
            </a:pPr>
            <a:r>
              <a:rPr b="1" lang="en" sz="2800">
                <a:solidFill>
                  <a:srgbClr val="FFFFFF"/>
                </a:solidFill>
              </a:rPr>
              <a:t>Yiwen </a:t>
            </a:r>
            <a:r>
              <a:rPr lang="en" sz="2800">
                <a:solidFill>
                  <a:srgbClr val="FFFFFF"/>
                </a:solidFill>
              </a:rPr>
              <a:t>Zheng</a:t>
            </a:r>
            <a:endParaRPr sz="2800">
              <a:solidFill>
                <a:srgbClr val="FFFFFF"/>
              </a:solidFill>
            </a:endParaRPr>
          </a:p>
          <a:p>
            <a:pPr indent="0" lvl="0" marL="0" rtl="0" algn="l">
              <a:lnSpc>
                <a:spcPct val="90000"/>
              </a:lnSpc>
              <a:spcBef>
                <a:spcPts val="0"/>
              </a:spcBef>
              <a:spcAft>
                <a:spcPts val="0"/>
              </a:spcAft>
              <a:buClr>
                <a:srgbClr val="FFFFFF"/>
              </a:buClr>
              <a:buSzPts val="2800"/>
              <a:buNone/>
            </a:pPr>
            <a:r>
              <a:rPr b="1" lang="en" sz="2800">
                <a:solidFill>
                  <a:srgbClr val="FFFFFF"/>
                </a:solidFill>
              </a:rPr>
              <a:t>Yuning </a:t>
            </a:r>
            <a:r>
              <a:rPr lang="en" sz="2800">
                <a:solidFill>
                  <a:srgbClr val="FFFFFF"/>
                </a:solidFill>
              </a:rPr>
              <a:t>Zhao, </a:t>
            </a:r>
            <a:r>
              <a:rPr b="1" lang="en" sz="2800">
                <a:solidFill>
                  <a:srgbClr val="FFFFFF"/>
                </a:solidFill>
              </a:rPr>
              <a:t>Randy </a:t>
            </a:r>
            <a:r>
              <a:rPr lang="en" sz="2800">
                <a:solidFill>
                  <a:srgbClr val="FFFFFF"/>
                </a:solidFill>
              </a:rPr>
              <a:t>Shi</a:t>
            </a:r>
            <a:endParaRPr sz="2800">
              <a:solidFill>
                <a:srgbClr val="FFFFFF"/>
              </a:solidFill>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415600" y="593375"/>
            <a:ext cx="6026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a:t>
            </a:r>
            <a:r>
              <a:rPr lang="en">
                <a:solidFill>
                  <a:schemeClr val="lt1"/>
                </a:solidFill>
              </a:rPr>
              <a:t>Research Question </a:t>
            </a:r>
            <a:r>
              <a:rPr b="1" lang="en">
                <a:solidFill>
                  <a:schemeClr val="lt1"/>
                </a:solidFill>
              </a:rPr>
              <a:t>1</a:t>
            </a:r>
            <a:endParaRPr b="1">
              <a:solidFill>
                <a:schemeClr val="lt1"/>
              </a:solidFill>
            </a:endParaRPr>
          </a:p>
        </p:txBody>
      </p:sp>
      <p:sp>
        <p:nvSpPr>
          <p:cNvPr id="280" name="Google Shape;280;p23"/>
          <p:cNvSpPr txBox="1"/>
          <p:nvPr>
            <p:ph idx="1" type="body"/>
          </p:nvPr>
        </p:nvSpPr>
        <p:spPr>
          <a:xfrm>
            <a:off x="519550" y="2184550"/>
            <a:ext cx="11148000" cy="1927200"/>
          </a:xfrm>
          <a:prstGeom prst="rect">
            <a:avLst/>
          </a:prstGeom>
          <a:solidFill>
            <a:srgbClr val="29B9A6"/>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00000"/>
              </a:buClr>
              <a:buSzPts val="1100"/>
              <a:buNone/>
            </a:pPr>
            <a:r>
              <a:rPr lang="en" sz="4400">
                <a:solidFill>
                  <a:schemeClr val="lt1"/>
                </a:solidFill>
              </a:rPr>
              <a:t>    What is the impact of the policy change on </a:t>
            </a:r>
            <a:endParaRPr sz="4400">
              <a:solidFill>
                <a:schemeClr val="lt1"/>
              </a:solidFill>
            </a:endParaRPr>
          </a:p>
          <a:p>
            <a:pPr indent="0" lvl="0" marL="0" rtl="0" algn="l">
              <a:lnSpc>
                <a:spcPct val="90000"/>
              </a:lnSpc>
              <a:spcBef>
                <a:spcPts val="0"/>
              </a:spcBef>
              <a:spcAft>
                <a:spcPts val="0"/>
              </a:spcAft>
              <a:buClr>
                <a:srgbClr val="000000"/>
              </a:buClr>
              <a:buSzPts val="1100"/>
              <a:buNone/>
            </a:pPr>
            <a:r>
              <a:rPr b="1" lang="en" sz="4400">
                <a:solidFill>
                  <a:schemeClr val="lt1"/>
                </a:solidFill>
              </a:rPr>
              <a:t>    </a:t>
            </a:r>
            <a:r>
              <a:rPr b="1" lang="en" sz="4400" u="sng">
                <a:solidFill>
                  <a:schemeClr val="lt1"/>
                </a:solidFill>
              </a:rPr>
              <a:t>online</a:t>
            </a:r>
            <a:r>
              <a:rPr lang="en" sz="4400">
                <a:solidFill>
                  <a:schemeClr val="lt1"/>
                </a:solidFill>
              </a:rPr>
              <a:t> channel </a:t>
            </a:r>
            <a:r>
              <a:rPr b="1" lang="en" sz="4400" u="sng">
                <a:solidFill>
                  <a:schemeClr val="lt1"/>
                </a:solidFill>
              </a:rPr>
              <a:t>sales</a:t>
            </a:r>
            <a:r>
              <a:rPr lang="en" sz="4400">
                <a:solidFill>
                  <a:schemeClr val="lt1"/>
                </a:solidFill>
              </a:rPr>
              <a:t>?</a:t>
            </a:r>
            <a:endParaRPr sz="4400">
              <a:solidFill>
                <a:schemeClr val="lt1"/>
              </a:solidFill>
            </a:endParaRPr>
          </a:p>
          <a:p>
            <a:pPr indent="0" lvl="0" marL="0" rtl="0" algn="l">
              <a:lnSpc>
                <a:spcPct val="90000"/>
              </a:lnSpc>
              <a:spcBef>
                <a:spcPts val="2133"/>
              </a:spcBef>
              <a:spcAft>
                <a:spcPts val="2133"/>
              </a:spcAft>
              <a:buClr>
                <a:schemeClr val="dk1"/>
              </a:buClr>
              <a:buSzPts val="1800"/>
              <a:buNone/>
            </a:pPr>
            <a:r>
              <a:t/>
            </a:r>
            <a:endParaRPr sz="4400">
              <a:solidFill>
                <a:schemeClr val="lt1"/>
              </a:solidFill>
            </a:endParaRPr>
          </a:p>
        </p:txBody>
      </p:sp>
      <p:sp>
        <p:nvSpPr>
          <p:cNvPr id="281" name="Google Shape;281;p23"/>
          <p:cNvSpPr txBox="1"/>
          <p:nvPr/>
        </p:nvSpPr>
        <p:spPr>
          <a:xfrm>
            <a:off x="5477511" y="605821"/>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9B9A6"/>
              </a:buClr>
              <a:buSzPts val="4800"/>
              <a:buFont typeface="Arial"/>
              <a:buNone/>
            </a:pPr>
            <a:r>
              <a:t/>
            </a:r>
            <a:endParaRPr/>
          </a:p>
        </p:txBody>
      </p:sp>
      <p:sp>
        <p:nvSpPr>
          <p:cNvPr id="282" name="Google Shape;282;p23"/>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4"/>
          <p:cNvSpPr txBox="1"/>
          <p:nvPr>
            <p:ph idx="4294967295" type="title"/>
          </p:nvPr>
        </p:nvSpPr>
        <p:spPr>
          <a:xfrm>
            <a:off x="415600" y="3647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Sample Summary - Online Sales</a:t>
            </a:r>
            <a:endParaRPr>
              <a:solidFill>
                <a:schemeClr val="lt1"/>
              </a:solidFill>
            </a:endParaRPr>
          </a:p>
        </p:txBody>
      </p:sp>
      <p:sp>
        <p:nvSpPr>
          <p:cNvPr id="289" name="Google Shape;289;p24"/>
          <p:cNvSpPr txBox="1"/>
          <p:nvPr>
            <p:ph idx="4294967295" type="body"/>
          </p:nvPr>
        </p:nvSpPr>
        <p:spPr>
          <a:xfrm>
            <a:off x="415600" y="13080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00000"/>
              </a:buClr>
              <a:buSzPts val="1100"/>
              <a:buNone/>
            </a:pPr>
            <a:r>
              <a:rPr lang="en" sz="3000">
                <a:solidFill>
                  <a:schemeClr val="lt1"/>
                </a:solidFill>
                <a:latin typeface="Arial"/>
                <a:ea typeface="Arial"/>
                <a:cs typeface="Arial"/>
                <a:sym typeface="Arial"/>
              </a:rPr>
              <a:t>Total Number = 960 (sample size)</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Clr>
                <a:srgbClr val="000000"/>
              </a:buClr>
              <a:buSzPts val="1100"/>
              <a:buNone/>
            </a:pPr>
            <a:r>
              <a:t/>
            </a:r>
            <a:endParaRPr sz="3000">
              <a:solidFill>
                <a:schemeClr val="lt1"/>
              </a:solidFill>
              <a:latin typeface="Arial"/>
              <a:ea typeface="Arial"/>
              <a:cs typeface="Arial"/>
              <a:sym typeface="Arial"/>
            </a:endParaRPr>
          </a:p>
          <a:p>
            <a:pPr indent="0" lvl="0" marL="457200" rtl="0" algn="l">
              <a:spcBef>
                <a:spcPts val="1000"/>
              </a:spcBef>
              <a:spcAft>
                <a:spcPts val="0"/>
              </a:spcAft>
              <a:buNone/>
            </a:pPr>
            <a:r>
              <a:rPr lang="en" sz="3000">
                <a:solidFill>
                  <a:schemeClr val="lt1"/>
                </a:solidFill>
                <a:latin typeface="Arial"/>
                <a:ea typeface="Arial"/>
                <a:cs typeface="Arial"/>
                <a:sym typeface="Arial"/>
              </a:rPr>
              <a:t>                                          </a:t>
            </a:r>
            <a:r>
              <a:rPr b="1" lang="en" sz="3000">
                <a:solidFill>
                  <a:schemeClr val="accent3"/>
                </a:solidFill>
                <a:latin typeface="Arial"/>
                <a:ea typeface="Arial"/>
                <a:cs typeface="Arial"/>
                <a:sym typeface="Arial"/>
              </a:rPr>
              <a:t>Mean                Max                Min</a:t>
            </a:r>
            <a:endParaRPr b="1" sz="3000">
              <a:solidFill>
                <a:schemeClr val="accent3"/>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Online sales value</a:t>
            </a:r>
            <a:r>
              <a:rPr lang="en" sz="3000">
                <a:solidFill>
                  <a:schemeClr val="lt1"/>
                </a:solidFill>
                <a:latin typeface="Arial"/>
                <a:ea typeface="Arial"/>
                <a:cs typeface="Arial"/>
                <a:sym typeface="Arial"/>
              </a:rPr>
              <a:t>        103,682.1        2,133,233.0          0</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Online sales quantity</a:t>
            </a:r>
            <a:r>
              <a:rPr lang="en" sz="3000">
                <a:solidFill>
                  <a:schemeClr val="lt1"/>
                </a:solidFill>
                <a:latin typeface="Arial"/>
                <a:ea typeface="Arial"/>
                <a:cs typeface="Arial"/>
                <a:sym typeface="Arial"/>
              </a:rPr>
              <a:t>       638.9              13,074               1</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Clr>
                <a:srgbClr val="000000"/>
              </a:buClr>
              <a:buSzPts val="1100"/>
              <a:buNone/>
            </a:pPr>
            <a:r>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Three online channel</a:t>
            </a:r>
            <a:endParaRPr sz="3000">
              <a:solidFill>
                <a:schemeClr val="lt1"/>
              </a:solidFill>
              <a:latin typeface="Arial"/>
              <a:ea typeface="Arial"/>
              <a:cs typeface="Arial"/>
              <a:sym typeface="Arial"/>
            </a:endParaRPr>
          </a:p>
          <a:p>
            <a:pPr indent="0" lvl="0" marL="457200" rtl="0" algn="l">
              <a:lnSpc>
                <a:spcPct val="90000"/>
              </a:lnSpc>
              <a:spcBef>
                <a:spcPts val="0"/>
              </a:spcBef>
              <a:spcAft>
                <a:spcPts val="0"/>
              </a:spcAft>
              <a:buNone/>
            </a:pPr>
            <a:r>
              <a:rPr lang="en" sz="3000">
                <a:solidFill>
                  <a:schemeClr val="lt1"/>
                </a:solidFill>
                <a:latin typeface="Arial"/>
                <a:ea typeface="Arial"/>
                <a:cs typeface="Arial"/>
                <a:sym typeface="Arial"/>
              </a:rPr>
              <a:t>#2 Primary brand      #6 Secondary brand     #10 Sister brand</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 (monthly, year)</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None/>
            </a:pPr>
            <a:r>
              <a:t/>
            </a:r>
            <a:endParaRPr sz="30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5"/>
          <p:cNvSpPr txBox="1"/>
          <p:nvPr>
            <p:ph idx="4294967295" type="title"/>
          </p:nvPr>
        </p:nvSpPr>
        <p:spPr>
          <a:xfrm>
            <a:off x="415600" y="3647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Variables - Online Sales</a:t>
            </a:r>
            <a:endParaRPr>
              <a:solidFill>
                <a:schemeClr val="lt1"/>
              </a:solidFill>
            </a:endParaRPr>
          </a:p>
        </p:txBody>
      </p:sp>
      <p:pic>
        <p:nvPicPr>
          <p:cNvPr id="296" name="Google Shape;296;p25"/>
          <p:cNvPicPr preferRelativeResize="0"/>
          <p:nvPr/>
        </p:nvPicPr>
        <p:blipFill rotWithShape="1">
          <a:blip r:embed="rId3">
            <a:alphaModFix/>
          </a:blip>
          <a:srcRect b="0" l="0" r="0" t="0"/>
          <a:stretch/>
        </p:blipFill>
        <p:spPr>
          <a:xfrm>
            <a:off x="667100" y="1378276"/>
            <a:ext cx="10880700" cy="4884274"/>
          </a:xfrm>
          <a:prstGeom prst="rect">
            <a:avLst/>
          </a:prstGeom>
          <a:noFill/>
          <a:ln>
            <a:noFill/>
          </a:ln>
        </p:spPr>
      </p:pic>
      <p:sp>
        <p:nvSpPr>
          <p:cNvPr id="297" name="Google Shape;297;p25"/>
          <p:cNvSpPr/>
          <p:nvPr/>
        </p:nvSpPr>
        <p:spPr>
          <a:xfrm>
            <a:off x="699650" y="3501250"/>
            <a:ext cx="10745100" cy="222600"/>
          </a:xfrm>
          <a:prstGeom prst="rect">
            <a:avLst/>
          </a:prstGeom>
          <a:noFill/>
          <a:ln cap="flat" cmpd="sng" w="28575">
            <a:solidFill>
              <a:srgbClr val="29B9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699650" y="4024750"/>
            <a:ext cx="10745100" cy="222600"/>
          </a:xfrm>
          <a:prstGeom prst="rect">
            <a:avLst/>
          </a:prstGeom>
          <a:noFill/>
          <a:ln cap="flat" cmpd="sng" w="28575">
            <a:solidFill>
              <a:srgbClr val="29B9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6557150" y="904700"/>
            <a:ext cx="2746200" cy="496500"/>
          </a:xfrm>
          <a:prstGeom prst="wedgeRectCallout">
            <a:avLst>
              <a:gd fmla="val -44054" name="adj1"/>
              <a:gd fmla="val 85896" name="adj2"/>
            </a:avLst>
          </a:prstGeom>
          <a:solidFill>
            <a:srgbClr val="29B9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rgbClr val="FFFFFF"/>
                </a:solidFill>
              </a:rPr>
              <a:t> Dependent Variables:</a:t>
            </a:r>
            <a:endParaRPr b="1" sz="1800">
              <a:solidFill>
                <a:srgbClr val="FFFFFF"/>
              </a:solidFill>
            </a:endParaRPr>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6"/>
          <p:cNvSpPr txBox="1"/>
          <p:nvPr>
            <p:ph idx="4294967295" type="title"/>
          </p:nvPr>
        </p:nvSpPr>
        <p:spPr>
          <a:xfrm>
            <a:off x="415600" y="44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Econometrics Analysis</a:t>
            </a:r>
            <a:endParaRPr>
              <a:solidFill>
                <a:srgbClr val="FFFFFF"/>
              </a:solidFill>
            </a:endParaRPr>
          </a:p>
        </p:txBody>
      </p:sp>
      <p:pic>
        <p:nvPicPr>
          <p:cNvPr id="306" name="Google Shape;306;p26"/>
          <p:cNvPicPr preferRelativeResize="0"/>
          <p:nvPr/>
        </p:nvPicPr>
        <p:blipFill>
          <a:blip r:embed="rId3">
            <a:alphaModFix/>
          </a:blip>
          <a:stretch>
            <a:fillRect/>
          </a:stretch>
        </p:blipFill>
        <p:spPr>
          <a:xfrm>
            <a:off x="1433552" y="1438275"/>
            <a:ext cx="9530704" cy="455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7"/>
          <p:cNvSpPr/>
          <p:nvPr/>
        </p:nvSpPr>
        <p:spPr>
          <a:xfrm>
            <a:off x="3312225" y="2881775"/>
            <a:ext cx="4380600" cy="514200"/>
          </a:xfrm>
          <a:prstGeom prst="rect">
            <a:avLst/>
          </a:prstGeom>
          <a:noFill/>
          <a:ln cap="flat" cmpd="sng" w="38100">
            <a:solidFill>
              <a:srgbClr val="29B9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29B9A6"/>
                </a:solidFill>
                <a:latin typeface="Arial"/>
                <a:ea typeface="Arial"/>
                <a:cs typeface="Arial"/>
                <a:sym typeface="Arial"/>
              </a:rPr>
              <a:t>     For ONLINE Sales Value</a:t>
            </a:r>
            <a:endParaRPr sz="3000">
              <a:solidFill>
                <a:srgbClr val="29B9A6"/>
              </a:solidFill>
            </a:endParaRPr>
          </a:p>
          <a:p>
            <a:pPr indent="0" lvl="0" marL="0" rtl="0" algn="l">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ln(salesvalue) ~ </a:t>
            </a:r>
            <a:r>
              <a:rPr b="1" lang="en">
                <a:solidFill>
                  <a:srgbClr val="FFFFFF"/>
                </a:solidFill>
              </a:rPr>
              <a:t>month_group*policy_change </a:t>
            </a:r>
            <a:r>
              <a:rPr lang="en">
                <a:solidFill>
                  <a:srgbClr val="FFFFFF"/>
                </a:solidFill>
              </a:rPr>
              <a:t> + avg_female + avg_age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+avg_income + avg_homeowner +avg_childowner+ avg_residency</a:t>
            </a:r>
            <a:endParaRPr>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314" name="Google Shape;314;p27"/>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315" name="Google Shape;315;p27"/>
          <p:cNvSpPr/>
          <p:nvPr/>
        </p:nvSpPr>
        <p:spPr>
          <a:xfrm rot="-6029205">
            <a:off x="614416" y="1697832"/>
            <a:ext cx="397235" cy="342335"/>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316" name="Google Shape;316;p27"/>
          <p:cNvSpPr/>
          <p:nvPr/>
        </p:nvSpPr>
        <p:spPr>
          <a:xfrm>
            <a:off x="6215750" y="222650"/>
            <a:ext cx="55812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317" name="Google Shape;317;p27"/>
          <p:cNvSpPr/>
          <p:nvPr/>
        </p:nvSpPr>
        <p:spPr>
          <a:xfrm>
            <a:off x="7692775" y="6695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766517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8"/>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sales value </a:t>
            </a:r>
            <a:endParaRPr>
              <a:solidFill>
                <a:srgbClr val="FFFFFF"/>
              </a:solidFill>
            </a:endParaRPr>
          </a:p>
        </p:txBody>
      </p:sp>
      <p:sp>
        <p:nvSpPr>
          <p:cNvPr id="325" name="Google Shape;325;p28"/>
          <p:cNvSpPr txBox="1"/>
          <p:nvPr>
            <p:ph idx="4294967295"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b="1" sz="3600">
              <a:solidFill>
                <a:srgbClr val="FFFFFF"/>
              </a:solidFill>
            </a:endParaRPr>
          </a:p>
          <a:p>
            <a:pPr indent="0" lvl="0" marL="0" rtl="0" algn="l">
              <a:spcBef>
                <a:spcPts val="1000"/>
              </a:spcBef>
              <a:spcAft>
                <a:spcPts val="0"/>
              </a:spcAft>
              <a:buNone/>
            </a:pPr>
            <a:r>
              <a:t/>
            </a:r>
            <a:endParaRPr b="1" sz="3600">
              <a:solidFill>
                <a:srgbClr val="FFFFFF"/>
              </a:solidFill>
            </a:endParaRPr>
          </a:p>
          <a:p>
            <a:pPr indent="0" lvl="0" marL="0" rtl="0" algn="l">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Is </a:t>
            </a:r>
            <a:r>
              <a:rPr b="1" lang="en" sz="3600">
                <a:solidFill>
                  <a:srgbClr val="FFFFFF"/>
                </a:solidFill>
              </a:rPr>
              <a:t>insignificant</a:t>
            </a:r>
            <a:r>
              <a:rPr lang="en" sz="3600">
                <a:solidFill>
                  <a:srgbClr val="FFFFFF"/>
                </a:solidFill>
              </a:rPr>
              <a:t>.</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-0.11</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(0.32)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sp>
        <p:nvSpPr>
          <p:cNvPr id="326" name="Google Shape;326;p28"/>
          <p:cNvSpPr/>
          <p:nvPr/>
        </p:nvSpPr>
        <p:spPr>
          <a:xfrm>
            <a:off x="677900" y="1855525"/>
            <a:ext cx="5037385" cy="534374"/>
          </a:xfrm>
          <a:prstGeom prst="rect">
            <a:avLst/>
          </a:prstGeom>
        </p:spPr>
        <p:txBody>
          <a:bodyPr>
            <a:prstTxWarp prst="textPlain"/>
          </a:bodyPr>
          <a:lstStyle/>
          <a:p>
            <a:pPr lvl="0" algn="ctr"/>
            <a:r>
              <a:rPr b="1" i="0">
                <a:ln cap="flat" cmpd="sng" w="9525">
                  <a:solidFill>
                    <a:srgbClr val="29B9A6"/>
                  </a:solidFill>
                  <a:prstDash val="solid"/>
                  <a:round/>
                  <a:headEnd len="sm" w="sm" type="none"/>
                  <a:tailEnd len="sm" w="sm" type="none"/>
                </a:ln>
                <a:solidFill>
                  <a:srgbClr val="29B9A6"/>
                </a:solidFill>
                <a:latin typeface="Arial"/>
              </a:rPr>
              <a:t>Insignificant Impact</a:t>
            </a:r>
          </a:p>
        </p:txBody>
      </p:sp>
      <p:grpSp>
        <p:nvGrpSpPr>
          <p:cNvPr id="327" name="Google Shape;327;p28"/>
          <p:cNvGrpSpPr/>
          <p:nvPr/>
        </p:nvGrpSpPr>
        <p:grpSpPr>
          <a:xfrm>
            <a:off x="7422075" y="95700"/>
            <a:ext cx="4052449" cy="6540101"/>
            <a:chOff x="7422075" y="95700"/>
            <a:chExt cx="4052449" cy="6540101"/>
          </a:xfrm>
        </p:grpSpPr>
        <p:grpSp>
          <p:nvGrpSpPr>
            <p:cNvPr id="328" name="Google Shape;328;p28"/>
            <p:cNvGrpSpPr/>
            <p:nvPr/>
          </p:nvGrpSpPr>
          <p:grpSpPr>
            <a:xfrm>
              <a:off x="7422075" y="95700"/>
              <a:ext cx="4052449" cy="6540101"/>
              <a:chOff x="7422075" y="95700"/>
              <a:chExt cx="4052449" cy="6540101"/>
            </a:xfrm>
          </p:grpSpPr>
          <p:pic>
            <p:nvPicPr>
              <p:cNvPr id="329" name="Google Shape;329;p28"/>
              <p:cNvPicPr preferRelativeResize="0"/>
              <p:nvPr/>
            </p:nvPicPr>
            <p:blipFill>
              <a:blip r:embed="rId3">
                <a:alphaModFix/>
              </a:blip>
              <a:stretch>
                <a:fillRect/>
              </a:stretch>
            </p:blipFill>
            <p:spPr>
              <a:xfrm>
                <a:off x="7422075" y="95700"/>
                <a:ext cx="4052449" cy="6540101"/>
              </a:xfrm>
              <a:prstGeom prst="rect">
                <a:avLst/>
              </a:prstGeom>
              <a:noFill/>
              <a:ln>
                <a:noFill/>
              </a:ln>
            </p:spPr>
          </p:pic>
          <p:sp>
            <p:nvSpPr>
              <p:cNvPr id="330" name="Google Shape;330;p28"/>
              <p:cNvSpPr/>
              <p:nvPr/>
            </p:nvSpPr>
            <p:spPr>
              <a:xfrm>
                <a:off x="7422075" y="5358725"/>
                <a:ext cx="4052400" cy="40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grpSp>
        <p:pic>
          <p:nvPicPr>
            <p:cNvPr id="331" name="Google Shape;331;p28"/>
            <p:cNvPicPr preferRelativeResize="0"/>
            <p:nvPr/>
          </p:nvPicPr>
          <p:blipFill rotWithShape="1">
            <a:blip r:embed="rId4">
              <a:alphaModFix/>
            </a:blip>
            <a:srcRect b="26362" l="0" r="0" t="0"/>
            <a:stretch/>
          </p:blipFill>
          <p:spPr>
            <a:xfrm>
              <a:off x="7422075" y="5408375"/>
              <a:ext cx="2059850" cy="2436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29"/>
          <p:cNvPicPr preferRelativeResize="0"/>
          <p:nvPr/>
        </p:nvPicPr>
        <p:blipFill>
          <a:blip r:embed="rId3">
            <a:alphaModFix/>
          </a:blip>
          <a:stretch>
            <a:fillRect/>
          </a:stretch>
        </p:blipFill>
        <p:spPr>
          <a:xfrm>
            <a:off x="5456700" y="1586350"/>
            <a:ext cx="6582902" cy="4781802"/>
          </a:xfrm>
          <a:prstGeom prst="rect">
            <a:avLst/>
          </a:prstGeom>
          <a:noFill/>
          <a:ln>
            <a:noFill/>
          </a:ln>
        </p:spPr>
      </p:pic>
      <p:sp>
        <p:nvSpPr>
          <p:cNvPr id="338" name="Google Shape;338;p29"/>
          <p:cNvSpPr txBox="1"/>
          <p:nvPr>
            <p:ph idx="4294967295" type="body"/>
          </p:nvPr>
        </p:nvSpPr>
        <p:spPr>
          <a:xfrm>
            <a:off x="263200" y="138423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b="1" sz="3600">
              <a:solidFill>
                <a:srgbClr val="FFFFFF"/>
              </a:solidFill>
            </a:endParaRPr>
          </a:p>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2  Marginal Plot</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Almost Parallel  </a:t>
            </a:r>
            <a:endParaRPr sz="3600">
              <a:solidFill>
                <a:srgbClr val="FFFFFF"/>
              </a:solidFill>
            </a:endParaRPr>
          </a:p>
        </p:txBody>
      </p:sp>
      <p:sp>
        <p:nvSpPr>
          <p:cNvPr id="339" name="Google Shape;339;p29"/>
          <p:cNvSpPr txBox="1"/>
          <p:nvPr>
            <p:ph idx="4294967295" type="title"/>
          </p:nvPr>
        </p:nvSpPr>
        <p:spPr>
          <a:xfrm>
            <a:off x="263200" y="44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sales value </a:t>
            </a:r>
            <a:endParaRPr>
              <a:solidFill>
                <a:srgbClr val="FFFFFF"/>
              </a:solidFill>
            </a:endParaRPr>
          </a:p>
        </p:txBody>
      </p:sp>
      <p:sp>
        <p:nvSpPr>
          <p:cNvPr id="340" name="Google Shape;340;p29"/>
          <p:cNvSpPr/>
          <p:nvPr/>
        </p:nvSpPr>
        <p:spPr>
          <a:xfrm>
            <a:off x="525500" y="1703125"/>
            <a:ext cx="4824582" cy="489849"/>
          </a:xfrm>
          <a:prstGeom prst="rect">
            <a:avLst/>
          </a:prstGeom>
        </p:spPr>
        <p:txBody>
          <a:bodyPr>
            <a:prstTxWarp prst="textPlain"/>
          </a:bodyPr>
          <a:lstStyle/>
          <a:p>
            <a:pPr lvl="0" algn="ctr"/>
            <a:r>
              <a:rPr b="1" i="0">
                <a:ln cap="flat" cmpd="sng" w="9525">
                  <a:solidFill>
                    <a:srgbClr val="29B9A6"/>
                  </a:solidFill>
                  <a:prstDash val="solid"/>
                  <a:round/>
                  <a:headEnd len="sm" w="sm" type="none"/>
                  <a:tailEnd len="sm" w="sm" type="none"/>
                </a:ln>
                <a:solidFill>
                  <a:srgbClr val="29B9A6"/>
                </a:solidFill>
                <a:latin typeface="Arial"/>
              </a:rPr>
              <a:t>Insignificant Impact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0"/>
          <p:cNvSpPr/>
          <p:nvPr/>
        </p:nvSpPr>
        <p:spPr>
          <a:xfrm>
            <a:off x="3488375" y="3364725"/>
            <a:ext cx="4433100" cy="514200"/>
          </a:xfrm>
          <a:prstGeom prst="rect">
            <a:avLst/>
          </a:prstGeom>
          <a:noFill/>
          <a:ln cap="flat" cmpd="sng" w="38100">
            <a:solidFill>
              <a:srgbClr val="29B9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txBox="1"/>
          <p:nvPr>
            <p:ph idx="4294967295" type="body"/>
          </p:nvPr>
        </p:nvSpPr>
        <p:spPr>
          <a:xfrm>
            <a:off x="415650" y="14456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4"/>
                </a:solidFill>
                <a:latin typeface="Arial"/>
                <a:ea typeface="Arial"/>
                <a:cs typeface="Arial"/>
                <a:sym typeface="Arial"/>
              </a:rPr>
              <a:t>     </a:t>
            </a:r>
            <a:r>
              <a:rPr b="1" lang="en" sz="3000">
                <a:solidFill>
                  <a:srgbClr val="29B9A6"/>
                </a:solidFill>
                <a:latin typeface="Arial"/>
                <a:ea typeface="Arial"/>
                <a:cs typeface="Arial"/>
                <a:sym typeface="Arial"/>
              </a:rPr>
              <a:t>For ONLINE Sales Quantity</a:t>
            </a:r>
            <a:endParaRPr b="1" sz="3000">
              <a:solidFill>
                <a:srgbClr val="29B9A6"/>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lt2"/>
              </a:solidFill>
              <a:latin typeface="Arial"/>
              <a:ea typeface="Arial"/>
              <a:cs typeface="Arial"/>
              <a:sym typeface="Arial"/>
            </a:endParaRPr>
          </a:p>
          <a:p>
            <a:pPr indent="0" lvl="0" marL="457200" rtl="0" algn="l">
              <a:lnSpc>
                <a:spcPct val="100000"/>
              </a:lnSpc>
              <a:spcBef>
                <a:spcPts val="1000"/>
              </a:spcBef>
              <a:spcAft>
                <a:spcPts val="0"/>
              </a:spcAft>
              <a:buNone/>
            </a:pPr>
            <a:r>
              <a:rPr b="1" lang="en" sz="3000">
                <a:solidFill>
                  <a:schemeClr val="lt2"/>
                </a:solidFill>
                <a:latin typeface="Arial"/>
                <a:ea typeface="Arial"/>
                <a:cs typeface="Arial"/>
                <a:sym typeface="Arial"/>
              </a:rPr>
              <a:t>Negative Binomial model</a:t>
            </a:r>
            <a:endParaRPr b="1" sz="30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         Salesquantity ~ </a:t>
            </a:r>
            <a:r>
              <a:rPr b="1" lang="en">
                <a:solidFill>
                  <a:schemeClr val="lt1"/>
                </a:solidFill>
              </a:rPr>
              <a:t>month_group*policy_change</a:t>
            </a:r>
            <a:r>
              <a:rPr lang="en">
                <a:solidFill>
                  <a:srgbClr val="FFFFFF"/>
                </a:solidFill>
              </a:rPr>
              <a:t> + avg_female + avg_age +    </a:t>
            </a:r>
            <a:endParaRPr>
              <a:solidFill>
                <a:srgbClr val="FFFFFF"/>
              </a:solidFill>
            </a:endParaRPr>
          </a:p>
          <a:p>
            <a:pPr indent="0" lvl="0" marL="0" rtl="0" algn="l">
              <a:lnSpc>
                <a:spcPct val="100000"/>
              </a:lnSpc>
              <a:spcBef>
                <a:spcPts val="2133"/>
              </a:spcBef>
              <a:spcAft>
                <a:spcPts val="0"/>
              </a:spcAft>
              <a:buClr>
                <a:schemeClr val="dk1"/>
              </a:buClr>
              <a:buSzPts val="1100"/>
              <a:buFont typeface="Arial"/>
              <a:buNone/>
            </a:pPr>
            <a:r>
              <a:rPr lang="en">
                <a:solidFill>
                  <a:srgbClr val="FFFFFF"/>
                </a:solidFill>
              </a:rPr>
              <a:t>         avg_income + avg_homeowner + avg_residency +avg_childowner</a:t>
            </a:r>
            <a:br>
              <a:rPr lang="en">
                <a:solidFill>
                  <a:srgbClr val="FFFFFF"/>
                </a:solidFill>
              </a:rPr>
            </a:br>
            <a:r>
              <a:rPr lang="en">
                <a:solidFill>
                  <a:srgbClr val="FFFFFF"/>
                </a:solidFill>
              </a:rPr>
              <a:t>    </a:t>
            </a:r>
            <a:endParaRPr b="1" sz="3000">
              <a:solidFill>
                <a:schemeClr val="lt2"/>
              </a:solidFill>
              <a:latin typeface="Arial"/>
              <a:ea typeface="Arial"/>
              <a:cs typeface="Arial"/>
              <a:sym typeface="Arial"/>
            </a:endParaRPr>
          </a:p>
          <a:p>
            <a:pPr indent="0" lvl="0" marL="0" rtl="0" algn="l">
              <a:lnSpc>
                <a:spcPct val="100000"/>
              </a:lnSpc>
              <a:spcBef>
                <a:spcPts val="2133"/>
              </a:spcBef>
              <a:spcAft>
                <a:spcPts val="2133"/>
              </a:spcAft>
              <a:buClr>
                <a:schemeClr val="dk1"/>
              </a:buClr>
              <a:buSzPts val="1100"/>
              <a:buFont typeface="Arial"/>
              <a:buNone/>
            </a:pPr>
            <a:r>
              <a:t/>
            </a:r>
            <a:endParaRPr>
              <a:solidFill>
                <a:srgbClr val="FFFFFF"/>
              </a:solidFill>
            </a:endParaRPr>
          </a:p>
        </p:txBody>
      </p:sp>
      <p:sp>
        <p:nvSpPr>
          <p:cNvPr id="348" name="Google Shape;348;p30"/>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349" name="Google Shape;349;p30"/>
          <p:cNvSpPr/>
          <p:nvPr/>
        </p:nvSpPr>
        <p:spPr>
          <a:xfrm rot="-6029205">
            <a:off x="614416" y="1697832"/>
            <a:ext cx="397235" cy="342335"/>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350" name="Google Shape;350;p30"/>
          <p:cNvSpPr/>
          <p:nvPr/>
        </p:nvSpPr>
        <p:spPr>
          <a:xfrm>
            <a:off x="6520550" y="222650"/>
            <a:ext cx="55812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351" name="Google Shape;351;p30"/>
          <p:cNvSpPr/>
          <p:nvPr/>
        </p:nvSpPr>
        <p:spPr>
          <a:xfrm>
            <a:off x="8073775" y="6695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789377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1"/>
          <p:cNvSpPr txBox="1"/>
          <p:nvPr>
            <p:ph idx="4294967295" type="body"/>
          </p:nvPr>
        </p:nvSpPr>
        <p:spPr>
          <a:xfrm>
            <a:off x="415650" y="152178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endParaRPr>
          </a:p>
          <a:p>
            <a:pPr indent="0" lvl="0" marL="0" rtl="0" algn="l">
              <a:spcBef>
                <a:spcPts val="100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
                <a:solidFill>
                  <a:srgbClr val="FFFFFF"/>
                </a:solidFill>
              </a:rPr>
              <a:t> </a:t>
            </a:r>
            <a:r>
              <a:rPr lang="en" sz="3600">
                <a:solidFill>
                  <a:srgbClr val="FFFFFF"/>
                </a:solidFill>
              </a:rPr>
              <a:t>   1  Coefficient of interaction term</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   is</a:t>
            </a:r>
            <a:r>
              <a:rPr b="1" lang="en" sz="3600">
                <a:solidFill>
                  <a:srgbClr val="FFFFFF"/>
                </a:solidFill>
              </a:rPr>
              <a:t> Insignificant</a:t>
            </a:r>
            <a:endParaRPr b="1" sz="3600">
              <a:solidFill>
                <a:srgbClr val="FFFFFF"/>
              </a:solidFill>
            </a:endParaRPr>
          </a:p>
          <a:p>
            <a:pPr indent="0" lvl="0" marL="0" rtl="0" algn="l">
              <a:lnSpc>
                <a:spcPct val="100000"/>
              </a:lnSpc>
              <a:spcBef>
                <a:spcPts val="0"/>
              </a:spcBef>
              <a:spcAft>
                <a:spcPts val="0"/>
              </a:spcAft>
              <a:buNone/>
            </a:pPr>
            <a:r>
              <a:rPr lang="en" sz="3600">
                <a:solidFill>
                  <a:srgbClr val="FFFFFF"/>
                </a:solidFill>
              </a:rPr>
              <a:t>               1.03</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(0.18)</a:t>
            </a:r>
            <a:endParaRPr sz="3600">
              <a:solidFill>
                <a:srgbClr val="FFFFFF"/>
              </a:solidFill>
            </a:endParaRPr>
          </a:p>
        </p:txBody>
      </p:sp>
      <p:sp>
        <p:nvSpPr>
          <p:cNvPr id="359" name="Google Shape;359;p31"/>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sales quantity </a:t>
            </a:r>
            <a:endParaRPr>
              <a:solidFill>
                <a:srgbClr val="FFFFFF"/>
              </a:solidFill>
            </a:endParaRPr>
          </a:p>
        </p:txBody>
      </p:sp>
      <p:sp>
        <p:nvSpPr>
          <p:cNvPr id="360" name="Google Shape;360;p31"/>
          <p:cNvSpPr/>
          <p:nvPr/>
        </p:nvSpPr>
        <p:spPr>
          <a:xfrm>
            <a:off x="7503675" y="5477500"/>
            <a:ext cx="3956100" cy="43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grpSp>
        <p:nvGrpSpPr>
          <p:cNvPr id="361" name="Google Shape;361;p31"/>
          <p:cNvGrpSpPr/>
          <p:nvPr/>
        </p:nvGrpSpPr>
        <p:grpSpPr>
          <a:xfrm>
            <a:off x="7503675" y="212688"/>
            <a:ext cx="3956150" cy="6432624"/>
            <a:chOff x="7503675" y="212688"/>
            <a:chExt cx="3956150" cy="6432624"/>
          </a:xfrm>
        </p:grpSpPr>
        <p:pic>
          <p:nvPicPr>
            <p:cNvPr id="362" name="Google Shape;362;p31"/>
            <p:cNvPicPr preferRelativeResize="0"/>
            <p:nvPr/>
          </p:nvPicPr>
          <p:blipFill rotWithShape="1">
            <a:blip r:embed="rId3">
              <a:alphaModFix/>
            </a:blip>
            <a:srcRect b="6200" l="0" r="0" t="0"/>
            <a:stretch/>
          </p:blipFill>
          <p:spPr>
            <a:xfrm>
              <a:off x="7503675" y="212688"/>
              <a:ext cx="3956150" cy="6432624"/>
            </a:xfrm>
            <a:prstGeom prst="rect">
              <a:avLst/>
            </a:prstGeom>
            <a:noFill/>
            <a:ln>
              <a:noFill/>
            </a:ln>
          </p:spPr>
        </p:pic>
        <p:pic>
          <p:nvPicPr>
            <p:cNvPr id="363" name="Google Shape;363;p31"/>
            <p:cNvPicPr preferRelativeResize="0"/>
            <p:nvPr/>
          </p:nvPicPr>
          <p:blipFill rotWithShape="1">
            <a:blip r:embed="rId4">
              <a:alphaModFix/>
            </a:blip>
            <a:srcRect b="16484" l="1429" r="0" t="1136"/>
            <a:stretch/>
          </p:blipFill>
          <p:spPr>
            <a:xfrm>
              <a:off x="7566725" y="5555925"/>
              <a:ext cx="2038575" cy="273650"/>
            </a:xfrm>
            <a:prstGeom prst="rect">
              <a:avLst/>
            </a:prstGeom>
            <a:noFill/>
            <a:ln>
              <a:noFill/>
            </a:ln>
          </p:spPr>
        </p:pic>
      </p:grpSp>
      <p:sp>
        <p:nvSpPr>
          <p:cNvPr id="364" name="Google Shape;364;p31"/>
          <p:cNvSpPr/>
          <p:nvPr/>
        </p:nvSpPr>
        <p:spPr>
          <a:xfrm>
            <a:off x="677900" y="1855525"/>
            <a:ext cx="5037385" cy="534374"/>
          </a:xfrm>
          <a:prstGeom prst="rect">
            <a:avLst/>
          </a:prstGeom>
        </p:spPr>
        <p:txBody>
          <a:bodyPr>
            <a:prstTxWarp prst="textPlain"/>
          </a:bodyPr>
          <a:lstStyle/>
          <a:p>
            <a:pPr lvl="0" algn="ctr"/>
            <a:r>
              <a:rPr b="1" i="0">
                <a:ln cap="flat" cmpd="sng" w="9525">
                  <a:solidFill>
                    <a:srgbClr val="29B9A6"/>
                  </a:solidFill>
                  <a:prstDash val="solid"/>
                  <a:round/>
                  <a:headEnd len="sm" w="sm" type="none"/>
                  <a:tailEnd len="sm" w="sm" type="none"/>
                </a:ln>
                <a:solidFill>
                  <a:srgbClr val="29B9A6"/>
                </a:solidFill>
                <a:latin typeface="Arial"/>
              </a:rPr>
              <a:t>Insignificant Impact</a:t>
            </a:r>
          </a:p>
        </p:txBody>
      </p:sp>
      <p:sp>
        <p:nvSpPr>
          <p:cNvPr id="365" name="Google Shape;365;p31"/>
          <p:cNvSpPr/>
          <p:nvPr/>
        </p:nvSpPr>
        <p:spPr>
          <a:xfrm>
            <a:off x="7422075" y="5511125"/>
            <a:ext cx="4052400" cy="40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32"/>
          <p:cNvPicPr preferRelativeResize="0"/>
          <p:nvPr/>
        </p:nvPicPr>
        <p:blipFill>
          <a:blip r:embed="rId3">
            <a:alphaModFix/>
          </a:blip>
          <a:stretch>
            <a:fillRect/>
          </a:stretch>
        </p:blipFill>
        <p:spPr>
          <a:xfrm>
            <a:off x="5110425" y="1363675"/>
            <a:ext cx="7005376" cy="4998524"/>
          </a:xfrm>
          <a:prstGeom prst="rect">
            <a:avLst/>
          </a:prstGeom>
          <a:noFill/>
          <a:ln>
            <a:noFill/>
          </a:ln>
        </p:spPr>
      </p:pic>
      <p:sp>
        <p:nvSpPr>
          <p:cNvPr id="372" name="Google Shape;372;p32"/>
          <p:cNvSpPr txBox="1"/>
          <p:nvPr>
            <p:ph idx="4294967295" type="body"/>
          </p:nvPr>
        </p:nvSpPr>
        <p:spPr>
          <a:xfrm>
            <a:off x="339400" y="130803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endParaRPr>
          </a:p>
          <a:p>
            <a:pPr indent="0" lvl="0" marL="0" rtl="0" algn="l">
              <a:spcBef>
                <a:spcPts val="1000"/>
              </a:spcBef>
              <a:spcAft>
                <a:spcPts val="0"/>
              </a:spcAft>
              <a:buNone/>
            </a:pPr>
            <a:r>
              <a:t/>
            </a:r>
            <a:endParaRPr>
              <a:solidFill>
                <a:srgbClr val="FFFFFF"/>
              </a:solidFill>
            </a:endParaRPr>
          </a:p>
          <a:p>
            <a:pPr indent="0" lvl="0" marL="0" rtl="0" algn="l">
              <a:spcBef>
                <a:spcPts val="1000"/>
              </a:spcBef>
              <a:spcAft>
                <a:spcPts val="0"/>
              </a:spcAft>
              <a:buNone/>
            </a:pPr>
            <a:r>
              <a:rPr lang="en">
                <a:solidFill>
                  <a:srgbClr val="FFFFFF"/>
                </a:solidFill>
              </a:rPr>
              <a:t>    </a:t>
            </a:r>
            <a:r>
              <a:rPr lang="en" sz="3600">
                <a:solidFill>
                  <a:srgbClr val="FFFFFF"/>
                </a:solidFill>
              </a:rPr>
              <a:t>2  Marginal Plot</a:t>
            </a:r>
            <a:endParaRPr sz="3600">
              <a:solidFill>
                <a:srgbClr val="FFFFFF"/>
              </a:solidFill>
            </a:endParaRPr>
          </a:p>
          <a:p>
            <a:pPr indent="0" lvl="0" marL="0" rtl="0" algn="l">
              <a:spcBef>
                <a:spcPts val="1000"/>
              </a:spcBef>
              <a:spcAft>
                <a:spcPts val="0"/>
              </a:spcAft>
              <a:buNone/>
            </a:pPr>
            <a:r>
              <a:rPr lang="en" sz="3600">
                <a:solidFill>
                  <a:srgbClr val="FFFFFF"/>
                </a:solidFill>
              </a:rPr>
              <a:t>        Almost Parallel</a:t>
            </a:r>
            <a:r>
              <a:rPr lang="en">
                <a:solidFill>
                  <a:srgbClr val="FFFFFF"/>
                </a:solidFill>
              </a:rPr>
              <a:t>  </a:t>
            </a:r>
            <a:endParaRPr>
              <a:solidFill>
                <a:srgbClr val="FFFFFF"/>
              </a:solidFill>
            </a:endParaRPr>
          </a:p>
        </p:txBody>
      </p:sp>
      <p:sp>
        <p:nvSpPr>
          <p:cNvPr id="373" name="Google Shape;373;p32"/>
          <p:cNvSpPr txBox="1"/>
          <p:nvPr>
            <p:ph idx="4294967295" type="title"/>
          </p:nvPr>
        </p:nvSpPr>
        <p:spPr>
          <a:xfrm>
            <a:off x="339400" y="3647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sales quantity </a:t>
            </a:r>
            <a:endParaRPr>
              <a:solidFill>
                <a:srgbClr val="FFFFFF"/>
              </a:solidFill>
            </a:endParaRPr>
          </a:p>
        </p:txBody>
      </p:sp>
      <p:sp>
        <p:nvSpPr>
          <p:cNvPr id="374" name="Google Shape;374;p32"/>
          <p:cNvSpPr/>
          <p:nvPr/>
        </p:nvSpPr>
        <p:spPr>
          <a:xfrm>
            <a:off x="499775" y="1656600"/>
            <a:ext cx="4487839" cy="489875"/>
          </a:xfrm>
          <a:prstGeom prst="rect">
            <a:avLst/>
          </a:prstGeom>
        </p:spPr>
        <p:txBody>
          <a:bodyPr>
            <a:prstTxWarp prst="textPlain"/>
          </a:bodyPr>
          <a:lstStyle/>
          <a:p>
            <a:pPr lvl="0" algn="ctr"/>
            <a:r>
              <a:rPr b="1" i="0">
                <a:ln cap="flat" cmpd="sng" w="9525">
                  <a:solidFill>
                    <a:srgbClr val="29B9A6"/>
                  </a:solidFill>
                  <a:prstDash val="solid"/>
                  <a:round/>
                  <a:headEnd len="sm" w="sm" type="none"/>
                  <a:tailEnd len="sm" w="sm" type="none"/>
                </a:ln>
                <a:solidFill>
                  <a:srgbClr val="29B9A6"/>
                </a:solidFill>
                <a:latin typeface="Arial"/>
              </a:rPr>
              <a:t>Insignificant Impact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5"/>
          <p:cNvSpPr txBox="1"/>
          <p:nvPr/>
        </p:nvSpPr>
        <p:spPr>
          <a:xfrm>
            <a:off x="4644488" y="508609"/>
            <a:ext cx="3103414" cy="677108"/>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4400"/>
              <a:buFont typeface="Arial"/>
              <a:buNone/>
            </a:pPr>
            <a:r>
              <a:rPr b="1" i="0" lang="en" sz="4400" u="none" cap="none" strike="noStrike">
                <a:solidFill>
                  <a:schemeClr val="lt1"/>
                </a:solidFill>
                <a:latin typeface="Arial"/>
                <a:ea typeface="Arial"/>
                <a:cs typeface="Arial"/>
                <a:sym typeface="Arial"/>
              </a:rPr>
              <a:t>CONTENTS</a:t>
            </a:r>
            <a:endParaRPr b="1" i="0" sz="4400" u="none" cap="none" strike="noStrike">
              <a:solidFill>
                <a:schemeClr val="lt1"/>
              </a:solidFill>
              <a:latin typeface="Arial"/>
              <a:ea typeface="Arial"/>
              <a:cs typeface="Arial"/>
              <a:sym typeface="Arial"/>
            </a:endParaRPr>
          </a:p>
        </p:txBody>
      </p:sp>
      <p:cxnSp>
        <p:nvCxnSpPr>
          <p:cNvPr id="132" name="Google Shape;132;p15"/>
          <p:cNvCxnSpPr/>
          <p:nvPr/>
        </p:nvCxnSpPr>
        <p:spPr>
          <a:xfrm>
            <a:off x="3669596" y="1185717"/>
            <a:ext cx="5053198" cy="0"/>
          </a:xfrm>
          <a:prstGeom prst="straightConnector1">
            <a:avLst/>
          </a:prstGeom>
          <a:noFill/>
          <a:ln cap="flat" cmpd="sng" w="9525">
            <a:solidFill>
              <a:schemeClr val="lt1"/>
            </a:solidFill>
            <a:prstDash val="solid"/>
            <a:miter lim="800000"/>
            <a:headEnd len="sm" w="sm" type="none"/>
            <a:tailEnd len="sm" w="sm" type="none"/>
          </a:ln>
        </p:spPr>
      </p:cxnSp>
      <p:grpSp>
        <p:nvGrpSpPr>
          <p:cNvPr id="133" name="Google Shape;133;p15"/>
          <p:cNvGrpSpPr/>
          <p:nvPr/>
        </p:nvGrpSpPr>
        <p:grpSpPr>
          <a:xfrm>
            <a:off x="1648199" y="1572808"/>
            <a:ext cx="2701201" cy="830997"/>
            <a:chOff x="2015383" y="1928500"/>
            <a:chExt cx="2701201" cy="830997"/>
          </a:xfrm>
        </p:grpSpPr>
        <p:sp>
          <p:nvSpPr>
            <p:cNvPr id="134" name="Google Shape;134;p15"/>
            <p:cNvSpPr txBox="1"/>
            <p:nvPr/>
          </p:nvSpPr>
          <p:spPr>
            <a:xfrm>
              <a:off x="2015383" y="1928500"/>
              <a:ext cx="769442" cy="83099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8D35E"/>
                </a:buClr>
                <a:buSzPts val="5400"/>
                <a:buFont typeface="Arial"/>
                <a:buNone/>
              </a:pPr>
              <a:r>
                <a:rPr b="1" i="0" lang="en" sz="5400" u="none" cap="none" strike="noStrike">
                  <a:solidFill>
                    <a:srgbClr val="F8D35E"/>
                  </a:solidFill>
                  <a:latin typeface="Arial"/>
                  <a:ea typeface="Arial"/>
                  <a:cs typeface="Arial"/>
                  <a:sym typeface="Arial"/>
                </a:rPr>
                <a:t>01</a:t>
              </a:r>
              <a:endParaRPr b="1" i="0" sz="5400" u="none" cap="none" strike="noStrike">
                <a:solidFill>
                  <a:srgbClr val="F8D35E"/>
                </a:solidFill>
                <a:latin typeface="Arial"/>
                <a:ea typeface="Arial"/>
                <a:cs typeface="Arial"/>
                <a:sym typeface="Arial"/>
              </a:endParaRPr>
            </a:p>
          </p:txBody>
        </p:sp>
        <p:grpSp>
          <p:nvGrpSpPr>
            <p:cNvPr id="135" name="Google Shape;135;p15"/>
            <p:cNvGrpSpPr/>
            <p:nvPr/>
          </p:nvGrpSpPr>
          <p:grpSpPr>
            <a:xfrm>
              <a:off x="2719784" y="1947922"/>
              <a:ext cx="1996800" cy="754095"/>
              <a:chOff x="2948384" y="1921931"/>
              <a:chExt cx="1996800" cy="754095"/>
            </a:xfrm>
          </p:grpSpPr>
          <p:sp>
            <p:nvSpPr>
              <p:cNvPr id="136" name="Google Shape;136;p15"/>
              <p:cNvSpPr txBox="1"/>
              <p:nvPr/>
            </p:nvSpPr>
            <p:spPr>
              <a:xfrm>
                <a:off x="2948384" y="2214326"/>
                <a:ext cx="1996800" cy="461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2400">
                    <a:solidFill>
                      <a:schemeClr val="lt1"/>
                    </a:solidFill>
                  </a:rPr>
                  <a:t>Background</a:t>
                </a:r>
                <a:endParaRPr/>
              </a:p>
            </p:txBody>
          </p:sp>
          <p:sp>
            <p:nvSpPr>
              <p:cNvPr id="137" name="Google Shape;137;p15"/>
              <p:cNvSpPr txBox="1"/>
              <p:nvPr/>
            </p:nvSpPr>
            <p:spPr>
              <a:xfrm>
                <a:off x="2989396" y="1921931"/>
                <a:ext cx="137873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2000" u="none" cap="none" strike="noStrike">
                    <a:solidFill>
                      <a:schemeClr val="lt1"/>
                    </a:solidFill>
                    <a:latin typeface="Arial"/>
                    <a:ea typeface="Arial"/>
                    <a:cs typeface="Arial"/>
                    <a:sym typeface="Arial"/>
                  </a:rPr>
                  <a:t>Part One</a:t>
                </a:r>
                <a:endParaRPr b="1" i="1" sz="2000" u="none" cap="none" strike="noStrike">
                  <a:solidFill>
                    <a:schemeClr val="lt1"/>
                  </a:solidFill>
                  <a:latin typeface="Arial"/>
                  <a:ea typeface="Arial"/>
                  <a:cs typeface="Arial"/>
                  <a:sym typeface="Arial"/>
                </a:endParaRPr>
              </a:p>
            </p:txBody>
          </p:sp>
        </p:grpSp>
      </p:grpSp>
      <p:grpSp>
        <p:nvGrpSpPr>
          <p:cNvPr id="138" name="Google Shape;138;p15"/>
          <p:cNvGrpSpPr/>
          <p:nvPr/>
        </p:nvGrpSpPr>
        <p:grpSpPr>
          <a:xfrm>
            <a:off x="3121080" y="2417687"/>
            <a:ext cx="3075246" cy="830997"/>
            <a:chOff x="3609974" y="2795249"/>
            <a:chExt cx="3075246" cy="830997"/>
          </a:xfrm>
        </p:grpSpPr>
        <p:sp>
          <p:nvSpPr>
            <p:cNvPr id="139" name="Google Shape;139;p15"/>
            <p:cNvSpPr txBox="1"/>
            <p:nvPr/>
          </p:nvSpPr>
          <p:spPr>
            <a:xfrm>
              <a:off x="3609974" y="2795249"/>
              <a:ext cx="769442" cy="83099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47264"/>
                </a:buClr>
                <a:buSzPts val="5400"/>
                <a:buFont typeface="Arial"/>
                <a:buNone/>
              </a:pPr>
              <a:r>
                <a:rPr b="1" i="0" lang="en" sz="5400" u="none" cap="none" strike="noStrike">
                  <a:solidFill>
                    <a:srgbClr val="F47264"/>
                  </a:solidFill>
                  <a:latin typeface="Arial"/>
                  <a:ea typeface="Arial"/>
                  <a:cs typeface="Arial"/>
                  <a:sym typeface="Arial"/>
                </a:rPr>
                <a:t>02</a:t>
              </a:r>
              <a:endParaRPr/>
            </a:p>
          </p:txBody>
        </p:sp>
        <p:grpSp>
          <p:nvGrpSpPr>
            <p:cNvPr id="140" name="Google Shape;140;p15"/>
            <p:cNvGrpSpPr/>
            <p:nvPr/>
          </p:nvGrpSpPr>
          <p:grpSpPr>
            <a:xfrm>
              <a:off x="4379420" y="2814671"/>
              <a:ext cx="2305800" cy="754091"/>
              <a:chOff x="2948389" y="1921931"/>
              <a:chExt cx="2305800" cy="754091"/>
            </a:xfrm>
          </p:grpSpPr>
          <p:sp>
            <p:nvSpPr>
              <p:cNvPr id="141" name="Google Shape;141;p15"/>
              <p:cNvSpPr txBox="1"/>
              <p:nvPr/>
            </p:nvSpPr>
            <p:spPr>
              <a:xfrm>
                <a:off x="2948389" y="2214322"/>
                <a:ext cx="2305800" cy="461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2400">
                    <a:solidFill>
                      <a:schemeClr val="lt1"/>
                    </a:solidFill>
                  </a:rPr>
                  <a:t>Problem Solve</a:t>
                </a:r>
                <a:endParaRPr sz="2400"/>
              </a:p>
            </p:txBody>
          </p:sp>
          <p:sp>
            <p:nvSpPr>
              <p:cNvPr id="142" name="Google Shape;142;p15"/>
              <p:cNvSpPr txBox="1"/>
              <p:nvPr/>
            </p:nvSpPr>
            <p:spPr>
              <a:xfrm>
                <a:off x="2989396" y="1921931"/>
                <a:ext cx="153719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2000" u="none" cap="none" strike="noStrike">
                    <a:solidFill>
                      <a:schemeClr val="lt1"/>
                    </a:solidFill>
                    <a:latin typeface="Arial"/>
                    <a:ea typeface="Arial"/>
                    <a:cs typeface="Arial"/>
                    <a:sym typeface="Arial"/>
                  </a:rPr>
                  <a:t>Part Two</a:t>
                </a:r>
                <a:endParaRPr b="1" i="1" sz="2000" u="none" cap="none" strike="noStrike">
                  <a:solidFill>
                    <a:schemeClr val="lt1"/>
                  </a:solidFill>
                  <a:latin typeface="Arial"/>
                  <a:ea typeface="Arial"/>
                  <a:cs typeface="Arial"/>
                  <a:sym typeface="Arial"/>
                </a:endParaRPr>
              </a:p>
            </p:txBody>
          </p:sp>
        </p:grpSp>
      </p:grpSp>
      <p:grpSp>
        <p:nvGrpSpPr>
          <p:cNvPr id="143" name="Google Shape;143;p15"/>
          <p:cNvGrpSpPr/>
          <p:nvPr/>
        </p:nvGrpSpPr>
        <p:grpSpPr>
          <a:xfrm>
            <a:off x="4658275" y="3262566"/>
            <a:ext cx="2549821" cy="830997"/>
            <a:chOff x="5197219" y="3606824"/>
            <a:chExt cx="2549821" cy="830997"/>
          </a:xfrm>
        </p:grpSpPr>
        <p:sp>
          <p:nvSpPr>
            <p:cNvPr id="144" name="Google Shape;144;p15"/>
            <p:cNvSpPr txBox="1"/>
            <p:nvPr/>
          </p:nvSpPr>
          <p:spPr>
            <a:xfrm>
              <a:off x="5197219" y="3606824"/>
              <a:ext cx="769442" cy="83099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9B9A6"/>
                </a:buClr>
                <a:buSzPts val="5400"/>
                <a:buFont typeface="Arial"/>
                <a:buNone/>
              </a:pPr>
              <a:r>
                <a:rPr b="1" i="0" lang="en" sz="5400" u="none" cap="none" strike="noStrike">
                  <a:solidFill>
                    <a:srgbClr val="29B9A6"/>
                  </a:solidFill>
                  <a:latin typeface="Arial"/>
                  <a:ea typeface="Arial"/>
                  <a:cs typeface="Arial"/>
                  <a:sym typeface="Arial"/>
                </a:rPr>
                <a:t>03</a:t>
              </a:r>
              <a:endParaRPr/>
            </a:p>
          </p:txBody>
        </p:sp>
        <p:grpSp>
          <p:nvGrpSpPr>
            <p:cNvPr id="145" name="Google Shape;145;p15"/>
            <p:cNvGrpSpPr/>
            <p:nvPr/>
          </p:nvGrpSpPr>
          <p:grpSpPr>
            <a:xfrm>
              <a:off x="5966661" y="3626246"/>
              <a:ext cx="1780379" cy="754053"/>
              <a:chOff x="2948385" y="1921931"/>
              <a:chExt cx="1780379" cy="754053"/>
            </a:xfrm>
          </p:grpSpPr>
          <p:sp>
            <p:nvSpPr>
              <p:cNvPr id="146" name="Google Shape;146;p15"/>
              <p:cNvSpPr txBox="1"/>
              <p:nvPr/>
            </p:nvSpPr>
            <p:spPr>
              <a:xfrm>
                <a:off x="2948385" y="2214319"/>
                <a:ext cx="1780379" cy="46166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2400">
                    <a:solidFill>
                      <a:schemeClr val="lt1"/>
                    </a:solidFill>
                  </a:rPr>
                  <a:t>Limitation</a:t>
                </a:r>
                <a:endParaRPr/>
              </a:p>
            </p:txBody>
          </p:sp>
          <p:sp>
            <p:nvSpPr>
              <p:cNvPr id="147" name="Google Shape;147;p15"/>
              <p:cNvSpPr txBox="1"/>
              <p:nvPr/>
            </p:nvSpPr>
            <p:spPr>
              <a:xfrm>
                <a:off x="2989396" y="1921931"/>
                <a:ext cx="173936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2000" u="none" cap="none" strike="noStrike">
                    <a:solidFill>
                      <a:schemeClr val="lt1"/>
                    </a:solidFill>
                    <a:latin typeface="Arial"/>
                    <a:ea typeface="Arial"/>
                    <a:cs typeface="Arial"/>
                    <a:sym typeface="Arial"/>
                  </a:rPr>
                  <a:t>Part Three</a:t>
                </a:r>
                <a:endParaRPr b="1" i="1" sz="2000" u="none" cap="none" strike="noStrike">
                  <a:solidFill>
                    <a:schemeClr val="lt1"/>
                  </a:solidFill>
                  <a:latin typeface="Arial"/>
                  <a:ea typeface="Arial"/>
                  <a:cs typeface="Arial"/>
                  <a:sym typeface="Arial"/>
                </a:endParaRPr>
              </a:p>
            </p:txBody>
          </p:sp>
        </p:grpSp>
      </p:grpSp>
      <p:grpSp>
        <p:nvGrpSpPr>
          <p:cNvPr id="148" name="Google Shape;148;p15"/>
          <p:cNvGrpSpPr/>
          <p:nvPr/>
        </p:nvGrpSpPr>
        <p:grpSpPr>
          <a:xfrm>
            <a:off x="6196196" y="4107445"/>
            <a:ext cx="2549821" cy="830997"/>
            <a:chOff x="6781706" y="4603606"/>
            <a:chExt cx="2549821" cy="830997"/>
          </a:xfrm>
        </p:grpSpPr>
        <p:sp>
          <p:nvSpPr>
            <p:cNvPr id="149" name="Google Shape;149;p15"/>
            <p:cNvSpPr txBox="1"/>
            <p:nvPr/>
          </p:nvSpPr>
          <p:spPr>
            <a:xfrm>
              <a:off x="6781706" y="4603606"/>
              <a:ext cx="769442" cy="83099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4CBC5"/>
                </a:buClr>
                <a:buSzPts val="5400"/>
                <a:buFont typeface="Arial"/>
                <a:buNone/>
              </a:pPr>
              <a:r>
                <a:rPr b="1" i="0" lang="en" sz="5400" u="none" cap="none" strike="noStrike">
                  <a:solidFill>
                    <a:srgbClr val="84CBC5"/>
                  </a:solidFill>
                  <a:latin typeface="Arial"/>
                  <a:ea typeface="Arial"/>
                  <a:cs typeface="Arial"/>
                  <a:sym typeface="Arial"/>
                </a:rPr>
                <a:t>04</a:t>
              </a:r>
              <a:endParaRPr b="1" i="0" sz="5400" u="none" cap="none" strike="noStrike">
                <a:solidFill>
                  <a:srgbClr val="84CBC5"/>
                </a:solidFill>
                <a:latin typeface="Arial"/>
                <a:ea typeface="Arial"/>
                <a:cs typeface="Arial"/>
                <a:sym typeface="Arial"/>
              </a:endParaRPr>
            </a:p>
          </p:txBody>
        </p:sp>
        <p:grpSp>
          <p:nvGrpSpPr>
            <p:cNvPr id="150" name="Google Shape;150;p15"/>
            <p:cNvGrpSpPr/>
            <p:nvPr/>
          </p:nvGrpSpPr>
          <p:grpSpPr>
            <a:xfrm>
              <a:off x="7551148" y="4623028"/>
              <a:ext cx="1780379" cy="754053"/>
              <a:chOff x="2948385" y="1921931"/>
              <a:chExt cx="1780379" cy="754053"/>
            </a:xfrm>
          </p:grpSpPr>
          <p:sp>
            <p:nvSpPr>
              <p:cNvPr id="151" name="Google Shape;151;p15"/>
              <p:cNvSpPr txBox="1"/>
              <p:nvPr/>
            </p:nvSpPr>
            <p:spPr>
              <a:xfrm>
                <a:off x="2948385" y="2214319"/>
                <a:ext cx="1780379" cy="46166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2400">
                    <a:solidFill>
                      <a:schemeClr val="lt1"/>
                    </a:solidFill>
                  </a:rPr>
                  <a:t>Appendix</a:t>
                </a:r>
                <a:endParaRPr/>
              </a:p>
            </p:txBody>
          </p:sp>
          <p:sp>
            <p:nvSpPr>
              <p:cNvPr id="152" name="Google Shape;152;p15"/>
              <p:cNvSpPr txBox="1"/>
              <p:nvPr/>
            </p:nvSpPr>
            <p:spPr>
              <a:xfrm>
                <a:off x="2989396" y="1921931"/>
                <a:ext cx="155632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2000" u="none" cap="none" strike="noStrike">
                    <a:solidFill>
                      <a:schemeClr val="lt1"/>
                    </a:solidFill>
                    <a:latin typeface="Arial"/>
                    <a:ea typeface="Arial"/>
                    <a:cs typeface="Arial"/>
                    <a:sym typeface="Arial"/>
                  </a:rPr>
                  <a:t>Part Four</a:t>
                </a:r>
                <a:endParaRPr b="1" i="1" sz="2000" u="none" cap="none" strike="noStrike">
                  <a:solidFill>
                    <a:schemeClr val="lt1"/>
                  </a:solidFill>
                  <a:latin typeface="Arial"/>
                  <a:ea typeface="Arial"/>
                  <a:cs typeface="Arial"/>
                  <a:sym typeface="Arial"/>
                </a:endParaRPr>
              </a:p>
            </p:txBody>
          </p:sp>
        </p:grpSp>
      </p:grpSp>
      <p:cxnSp>
        <p:nvCxnSpPr>
          <p:cNvPr id="153" name="Google Shape;153;p15"/>
          <p:cNvCxnSpPr/>
          <p:nvPr/>
        </p:nvCxnSpPr>
        <p:spPr>
          <a:xfrm>
            <a:off x="2032920" y="2463259"/>
            <a:ext cx="0" cy="4394743"/>
          </a:xfrm>
          <a:prstGeom prst="straightConnector1">
            <a:avLst/>
          </a:prstGeom>
          <a:noFill/>
          <a:ln cap="sq" cmpd="sng" w="19050">
            <a:solidFill>
              <a:srgbClr val="F8D35E"/>
            </a:solidFill>
            <a:prstDash val="solid"/>
            <a:miter lim="800000"/>
            <a:headEnd len="med" w="med" type="oval"/>
            <a:tailEnd len="sm" w="sm" type="none"/>
          </a:ln>
        </p:spPr>
      </p:cxnSp>
      <p:cxnSp>
        <p:nvCxnSpPr>
          <p:cNvPr id="154" name="Google Shape;154;p15"/>
          <p:cNvCxnSpPr/>
          <p:nvPr/>
        </p:nvCxnSpPr>
        <p:spPr>
          <a:xfrm>
            <a:off x="3505801" y="3345488"/>
            <a:ext cx="0" cy="3512514"/>
          </a:xfrm>
          <a:prstGeom prst="straightConnector1">
            <a:avLst/>
          </a:prstGeom>
          <a:noFill/>
          <a:ln cap="sq" cmpd="sng" w="19050">
            <a:solidFill>
              <a:srgbClr val="F47264"/>
            </a:solidFill>
            <a:prstDash val="solid"/>
            <a:miter lim="800000"/>
            <a:headEnd len="med" w="med" type="oval"/>
            <a:tailEnd len="sm" w="sm" type="none"/>
          </a:ln>
        </p:spPr>
      </p:cxnSp>
      <p:cxnSp>
        <p:nvCxnSpPr>
          <p:cNvPr id="155" name="Google Shape;155;p15"/>
          <p:cNvCxnSpPr/>
          <p:nvPr/>
        </p:nvCxnSpPr>
        <p:spPr>
          <a:xfrm>
            <a:off x="5056297" y="4099541"/>
            <a:ext cx="0" cy="2783859"/>
          </a:xfrm>
          <a:prstGeom prst="straightConnector1">
            <a:avLst/>
          </a:prstGeom>
          <a:noFill/>
          <a:ln cap="sq" cmpd="sng" w="19050">
            <a:solidFill>
              <a:srgbClr val="29B9A6"/>
            </a:solidFill>
            <a:prstDash val="solid"/>
            <a:miter lim="800000"/>
            <a:headEnd len="med" w="med" type="oval"/>
            <a:tailEnd len="sm" w="sm" type="none"/>
          </a:ln>
        </p:spPr>
      </p:cxnSp>
      <p:cxnSp>
        <p:nvCxnSpPr>
          <p:cNvPr id="156" name="Google Shape;156;p15"/>
          <p:cNvCxnSpPr/>
          <p:nvPr/>
        </p:nvCxnSpPr>
        <p:spPr>
          <a:xfrm>
            <a:off x="6580917" y="4919020"/>
            <a:ext cx="0" cy="1964380"/>
          </a:xfrm>
          <a:prstGeom prst="straightConnector1">
            <a:avLst/>
          </a:prstGeom>
          <a:noFill/>
          <a:ln cap="sq" cmpd="sng" w="19050">
            <a:solidFill>
              <a:srgbClr val="84CBC5"/>
            </a:solidFill>
            <a:prstDash val="solid"/>
            <a:miter lim="800000"/>
            <a:headEnd len="med" w="med" type="oval"/>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25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75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3"/>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Online Sales</a:t>
            </a:r>
            <a:endParaRPr>
              <a:solidFill>
                <a:schemeClr val="lt1"/>
              </a:solidFill>
            </a:endParaRPr>
          </a:p>
        </p:txBody>
      </p:sp>
      <p:sp>
        <p:nvSpPr>
          <p:cNvPr id="381" name="Google Shape;381;p33"/>
          <p:cNvSpPr txBox="1"/>
          <p:nvPr>
            <p:ph idx="4294967295" type="body"/>
          </p:nvPr>
        </p:nvSpPr>
        <p:spPr>
          <a:xfrm>
            <a:off x="702500" y="1933500"/>
            <a:ext cx="11073900" cy="3989400"/>
          </a:xfrm>
          <a:prstGeom prst="rect">
            <a:avLst/>
          </a:prstGeom>
          <a:noFill/>
          <a:ln cap="flat" cmpd="sng" w="76200">
            <a:solidFill>
              <a:srgbClr val="29B9A6"/>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quantity.</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pic>
        <p:nvPicPr>
          <p:cNvPr id="382" name="Google Shape;382;p33"/>
          <p:cNvPicPr preferRelativeResize="0"/>
          <p:nvPr/>
        </p:nvPicPr>
        <p:blipFill>
          <a:blip r:embed="rId3">
            <a:alphaModFix/>
          </a:blip>
          <a:stretch>
            <a:fillRect/>
          </a:stretch>
        </p:blipFill>
        <p:spPr>
          <a:xfrm>
            <a:off x="10721425" y="1083825"/>
            <a:ext cx="1202175" cy="1202175"/>
          </a:xfrm>
          <a:prstGeom prst="rect">
            <a:avLst/>
          </a:prstGeom>
          <a:noFill/>
          <a:ln>
            <a:noFill/>
          </a:ln>
        </p:spPr>
      </p:pic>
      <p:sp>
        <p:nvSpPr>
          <p:cNvPr id="383" name="Google Shape;383;p33"/>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4"/>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a:t>
            </a:r>
            <a:r>
              <a:rPr lang="en">
                <a:solidFill>
                  <a:schemeClr val="lt1"/>
                </a:solidFill>
              </a:rPr>
              <a:t>Research Question </a:t>
            </a:r>
            <a:r>
              <a:rPr b="1" lang="en">
                <a:solidFill>
                  <a:schemeClr val="lt1"/>
                </a:solidFill>
              </a:rPr>
              <a:t>2</a:t>
            </a:r>
            <a:endParaRPr b="1">
              <a:solidFill>
                <a:schemeClr val="lt1"/>
              </a:solidFill>
            </a:endParaRPr>
          </a:p>
        </p:txBody>
      </p:sp>
      <p:sp>
        <p:nvSpPr>
          <p:cNvPr id="390" name="Google Shape;390;p34"/>
          <p:cNvSpPr txBox="1"/>
          <p:nvPr>
            <p:ph idx="4294967295" type="body"/>
          </p:nvPr>
        </p:nvSpPr>
        <p:spPr>
          <a:xfrm>
            <a:off x="415600" y="2122726"/>
            <a:ext cx="11360700" cy="1959300"/>
          </a:xfrm>
          <a:prstGeom prst="rect">
            <a:avLst/>
          </a:prstGeom>
          <a:solidFill>
            <a:schemeClr val="accent2"/>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1800"/>
              <a:buNone/>
            </a:pPr>
            <a:r>
              <a:rPr lang="en" sz="4400">
                <a:solidFill>
                  <a:schemeClr val="lt1"/>
                </a:solidFill>
              </a:rPr>
              <a:t>    What is the impact of the policy change on</a:t>
            </a:r>
            <a:r>
              <a:rPr b="1" lang="en" sz="4400" u="sng">
                <a:solidFill>
                  <a:schemeClr val="lt1"/>
                </a:solidFill>
              </a:rPr>
              <a:t> </a:t>
            </a:r>
            <a:r>
              <a:rPr b="1" lang="en" sz="4400">
                <a:solidFill>
                  <a:schemeClr val="lt1"/>
                </a:solidFill>
              </a:rPr>
              <a:t>    </a:t>
            </a:r>
            <a:endParaRPr b="1" sz="4400">
              <a:solidFill>
                <a:schemeClr val="lt1"/>
              </a:solidFill>
            </a:endParaRPr>
          </a:p>
          <a:p>
            <a:pPr indent="0" lvl="0" marL="0" rtl="0" algn="l">
              <a:lnSpc>
                <a:spcPct val="90000"/>
              </a:lnSpc>
              <a:spcBef>
                <a:spcPts val="0"/>
              </a:spcBef>
              <a:spcAft>
                <a:spcPts val="0"/>
              </a:spcAft>
              <a:buClr>
                <a:schemeClr val="lt1"/>
              </a:buClr>
              <a:buSzPts val="1800"/>
              <a:buNone/>
            </a:pPr>
            <a:r>
              <a:rPr b="1" lang="en" sz="4400">
                <a:solidFill>
                  <a:schemeClr val="lt1"/>
                </a:solidFill>
              </a:rPr>
              <a:t>    </a:t>
            </a:r>
            <a:r>
              <a:rPr b="1" lang="en" sz="4400" u="sng">
                <a:solidFill>
                  <a:schemeClr val="lt1"/>
                </a:solidFill>
              </a:rPr>
              <a:t>physical store</a:t>
            </a:r>
            <a:r>
              <a:rPr lang="en" sz="4400">
                <a:solidFill>
                  <a:schemeClr val="lt1"/>
                </a:solidFill>
              </a:rPr>
              <a:t> sales?</a:t>
            </a:r>
            <a:endParaRPr sz="4400">
              <a:solidFill>
                <a:schemeClr val="lt1"/>
              </a:solidFill>
            </a:endParaRPr>
          </a:p>
          <a:p>
            <a:pPr indent="0" lvl="0" marL="0" rtl="0" algn="l">
              <a:lnSpc>
                <a:spcPct val="90000"/>
              </a:lnSpc>
              <a:spcBef>
                <a:spcPts val="2133"/>
              </a:spcBef>
              <a:spcAft>
                <a:spcPts val="2133"/>
              </a:spcAft>
              <a:buClr>
                <a:schemeClr val="dk1"/>
              </a:buClr>
              <a:buSzPts val="1800"/>
              <a:buNone/>
            </a:pPr>
            <a:r>
              <a:t/>
            </a:r>
            <a:endParaRPr sz="4400">
              <a:solidFill>
                <a:schemeClr val="lt1"/>
              </a:solidFill>
            </a:endParaRPr>
          </a:p>
        </p:txBody>
      </p:sp>
      <p:sp>
        <p:nvSpPr>
          <p:cNvPr id="391" name="Google Shape;391;p34"/>
          <p:cNvSpPr/>
          <p:nvPr/>
        </p:nvSpPr>
        <p:spPr>
          <a:xfrm>
            <a:off x="0" y="815718"/>
            <a:ext cx="393600" cy="520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Sample Summary - Store Sales</a:t>
            </a:r>
            <a:endParaRPr>
              <a:solidFill>
                <a:schemeClr val="lt1"/>
              </a:solidFill>
            </a:endParaRPr>
          </a:p>
        </p:txBody>
      </p:sp>
      <p:sp>
        <p:nvSpPr>
          <p:cNvPr id="398" name="Google Shape;398;p35"/>
          <p:cNvSpPr txBox="1"/>
          <p:nvPr>
            <p:ph idx="4294967295"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1800"/>
              <a:buNone/>
            </a:pPr>
            <a:r>
              <a:t/>
            </a:r>
            <a:endParaRPr sz="1067">
              <a:solidFill>
                <a:schemeClr val="dk1"/>
              </a:solidFill>
              <a:latin typeface="Arial"/>
              <a:ea typeface="Arial"/>
              <a:cs typeface="Arial"/>
              <a:sym typeface="Arial"/>
            </a:endParaRPr>
          </a:p>
          <a:p>
            <a:pPr indent="0" lvl="0" marL="0" rtl="0" algn="l">
              <a:lnSpc>
                <a:spcPct val="90000"/>
              </a:lnSpc>
              <a:spcBef>
                <a:spcPts val="0"/>
              </a:spcBef>
              <a:spcAft>
                <a:spcPts val="2133"/>
              </a:spcAft>
              <a:buClr>
                <a:schemeClr val="dk1"/>
              </a:buClr>
              <a:buSzPts val="1800"/>
              <a:buNone/>
            </a:pPr>
            <a:r>
              <a:t/>
            </a:r>
            <a:endParaRPr sz="1067"/>
          </a:p>
        </p:txBody>
      </p:sp>
      <p:sp>
        <p:nvSpPr>
          <p:cNvPr id="399" name="Google Shape;399;p35"/>
          <p:cNvSpPr txBox="1"/>
          <p:nvPr>
            <p:ph idx="4294967295" type="body"/>
          </p:nvPr>
        </p:nvSpPr>
        <p:spPr>
          <a:xfrm>
            <a:off x="415600" y="1536625"/>
            <a:ext cx="116229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 sz="3000">
                <a:solidFill>
                  <a:schemeClr val="lt1"/>
                </a:solidFill>
                <a:latin typeface="Arial"/>
                <a:ea typeface="Arial"/>
                <a:cs typeface="Arial"/>
                <a:sym typeface="Arial"/>
              </a:rPr>
              <a:t>Total Number = 8957 (sample size)</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None/>
            </a:pPr>
            <a:r>
              <a:t/>
            </a:r>
            <a:endParaRPr sz="3000">
              <a:solidFill>
                <a:schemeClr val="lt1"/>
              </a:solidFill>
              <a:latin typeface="Arial"/>
              <a:ea typeface="Arial"/>
              <a:cs typeface="Arial"/>
              <a:sym typeface="Arial"/>
            </a:endParaRPr>
          </a:p>
          <a:p>
            <a:pPr indent="0" lvl="0" marL="457200" rtl="0" algn="l">
              <a:lnSpc>
                <a:spcPct val="90000"/>
              </a:lnSpc>
              <a:spcBef>
                <a:spcPts val="0"/>
              </a:spcBef>
              <a:spcAft>
                <a:spcPts val="0"/>
              </a:spcAft>
              <a:buNone/>
            </a:pPr>
            <a:r>
              <a:rPr lang="en" sz="3000">
                <a:solidFill>
                  <a:schemeClr val="lt1"/>
                </a:solidFill>
                <a:latin typeface="Arial"/>
                <a:ea typeface="Arial"/>
                <a:cs typeface="Arial"/>
                <a:sym typeface="Arial"/>
              </a:rPr>
              <a:t>                                        </a:t>
            </a:r>
            <a:r>
              <a:rPr b="1" lang="en" sz="3000">
                <a:solidFill>
                  <a:schemeClr val="accent3"/>
                </a:solidFill>
                <a:latin typeface="Arial"/>
                <a:ea typeface="Arial"/>
                <a:cs typeface="Arial"/>
                <a:sym typeface="Arial"/>
              </a:rPr>
              <a:t>Mean                  Max                 Min</a:t>
            </a:r>
            <a:endParaRPr b="1" sz="3000">
              <a:solidFill>
                <a:schemeClr val="accent3"/>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Store sales value </a:t>
            </a:r>
            <a:r>
              <a:rPr lang="en" sz="3000">
                <a:solidFill>
                  <a:schemeClr val="lt1"/>
                </a:solidFill>
                <a:latin typeface="Arial"/>
                <a:ea typeface="Arial"/>
                <a:cs typeface="Arial"/>
                <a:sym typeface="Arial"/>
              </a:rPr>
              <a:t>       77,197.3          1,040,980.0         23.0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Store sales quantity</a:t>
            </a:r>
            <a:r>
              <a:rPr lang="en" sz="3000">
                <a:solidFill>
                  <a:schemeClr val="lt1"/>
                </a:solidFill>
                <a:latin typeface="Arial"/>
                <a:ea typeface="Arial"/>
                <a:cs typeface="Arial"/>
                <a:sym typeface="Arial"/>
              </a:rPr>
              <a:t>     290.8                  2,823                1</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Clr>
                <a:srgbClr val="000000"/>
              </a:buClr>
              <a:buSzPts val="1100"/>
              <a:buNone/>
            </a:pPr>
            <a:r>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a:t>
            </a:r>
            <a:endParaRPr sz="30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6"/>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Variables - Store Sales</a:t>
            </a:r>
            <a:endParaRPr>
              <a:solidFill>
                <a:schemeClr val="lt1"/>
              </a:solidFill>
            </a:endParaRPr>
          </a:p>
        </p:txBody>
      </p:sp>
      <p:pic>
        <p:nvPicPr>
          <p:cNvPr id="406" name="Google Shape;406;p36"/>
          <p:cNvPicPr preferRelativeResize="0"/>
          <p:nvPr/>
        </p:nvPicPr>
        <p:blipFill rotWithShape="1">
          <a:blip r:embed="rId3">
            <a:alphaModFix/>
          </a:blip>
          <a:srcRect b="0" l="0" r="0" t="0"/>
          <a:stretch/>
        </p:blipFill>
        <p:spPr>
          <a:xfrm>
            <a:off x="1927750" y="1499250"/>
            <a:ext cx="8733325" cy="5143675"/>
          </a:xfrm>
          <a:prstGeom prst="rect">
            <a:avLst/>
          </a:prstGeom>
          <a:noFill/>
          <a:ln>
            <a:noFill/>
          </a:ln>
        </p:spPr>
      </p:pic>
      <p:sp>
        <p:nvSpPr>
          <p:cNvPr id="407" name="Google Shape;407;p36"/>
          <p:cNvSpPr/>
          <p:nvPr/>
        </p:nvSpPr>
        <p:spPr>
          <a:xfrm>
            <a:off x="1889200" y="3166775"/>
            <a:ext cx="8769000" cy="2112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flipH="1" rot="10800000">
            <a:off x="1889200" y="3485000"/>
            <a:ext cx="8769000" cy="2112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7156850" y="741225"/>
            <a:ext cx="2674500" cy="534300"/>
          </a:xfrm>
          <a:prstGeom prst="wedgeRectCallout">
            <a:avLst>
              <a:gd fmla="val -44054" name="adj1"/>
              <a:gd fmla="val 85896"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rgbClr val="FFFFFF"/>
                </a:solidFill>
              </a:rPr>
              <a:t> Dependent Variables:</a:t>
            </a:r>
            <a:endParaRPr b="1" sz="1800">
              <a:solidFill>
                <a:srgbClr val="FFFFFF"/>
              </a:solidFill>
            </a:endParaRPr>
          </a:p>
          <a:p>
            <a:pPr indent="0" lvl="0" marL="0" rtl="0" algn="l">
              <a:spcBef>
                <a:spcPts val="0"/>
              </a:spcBef>
              <a:spcAft>
                <a:spcPts val="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7"/>
          <p:cNvSpPr txBox="1"/>
          <p:nvPr>
            <p:ph idx="4294967295" type="body"/>
          </p:nvPr>
        </p:nvSpPr>
        <p:spPr>
          <a:xfrm>
            <a:off x="415650" y="13694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2"/>
                </a:solidFill>
                <a:latin typeface="Arial"/>
                <a:ea typeface="Arial"/>
                <a:cs typeface="Arial"/>
                <a:sym typeface="Arial"/>
              </a:rPr>
              <a:t>     For STORE Sales Value</a:t>
            </a:r>
            <a:endParaRPr sz="3000">
              <a:solidFill>
                <a:schemeClr val="accent2"/>
              </a:solidFill>
            </a:endParaRPr>
          </a:p>
          <a:p>
            <a:pPr indent="0" lvl="0" marL="0" rtl="0" algn="l">
              <a:lnSpc>
                <a:spcPct val="90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ln(salesvalue) ~ </a:t>
            </a:r>
            <a:r>
              <a:rPr lang="en">
                <a:solidFill>
                  <a:srgbClr val="FFFFFF"/>
                </a:solidFill>
              </a:rPr>
              <a:t>policy_change</a:t>
            </a:r>
            <a:br>
              <a:rPr lang="en">
                <a:solidFill>
                  <a:srgbClr val="FFFFFF"/>
                </a:solidFill>
              </a:rPr>
            </a:br>
            <a:r>
              <a:rPr lang="en">
                <a:solidFill>
                  <a:srgbClr val="FFFFFF"/>
                </a:solidFill>
              </a:rPr>
              <a:t>+ m</a:t>
            </a:r>
            <a:r>
              <a:rPr lang="en">
                <a:solidFill>
                  <a:srgbClr val="FFFFFF"/>
                </a:solidFill>
              </a:rPr>
              <a:t>onth_group</a:t>
            </a:r>
            <a:r>
              <a:rPr lang="en">
                <a:solidFill>
                  <a:srgbClr val="FFFFFF"/>
                </a:solidFill>
              </a:rPr>
              <a:t> + avg_female +avg_age + avg_income + avg_homeowner + avg_residency + avg_childowner +store_average_price + log(store_number_of_skus) + sa_gender + sa_full_time + sa_avg_years_of_exp + sa_married + sa_avg_rate_of_pay + store_average_price+sa_dependent + </a:t>
            </a:r>
            <a:r>
              <a:rPr b="1" lang="en" sz="3000">
                <a:solidFill>
                  <a:srgbClr val="FFFFFF"/>
                </a:solidFill>
              </a:rPr>
              <a:t>policy_change * month_group</a:t>
            </a:r>
            <a:endParaRPr b="1" sz="3000">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416" name="Google Shape;416;p37"/>
          <p:cNvSpPr/>
          <p:nvPr/>
        </p:nvSpPr>
        <p:spPr>
          <a:xfrm>
            <a:off x="5950525" y="4938175"/>
            <a:ext cx="5017200" cy="4530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418" name="Google Shape;418;p37"/>
          <p:cNvSpPr/>
          <p:nvPr/>
        </p:nvSpPr>
        <p:spPr>
          <a:xfrm rot="-6029205">
            <a:off x="614416" y="1697832"/>
            <a:ext cx="397235" cy="342335"/>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419" name="Google Shape;419;p37"/>
          <p:cNvSpPr/>
          <p:nvPr/>
        </p:nvSpPr>
        <p:spPr>
          <a:xfrm>
            <a:off x="6026725" y="298850"/>
            <a:ext cx="54924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a:t>
            </a:r>
            <a:r>
              <a:rPr b="1" lang="en"/>
              <a:t>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420" name="Google Shape;420;p37"/>
          <p:cNvSpPr/>
          <p:nvPr/>
        </p:nvSpPr>
        <p:spPr>
          <a:xfrm>
            <a:off x="7573050" y="71802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7573050" y="15813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8"/>
          <p:cNvSpPr txBox="1"/>
          <p:nvPr>
            <p:ph idx="4294967295" type="title"/>
          </p:nvPr>
        </p:nvSpPr>
        <p:spPr>
          <a:xfrm>
            <a:off x="415600" y="6695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Results - Store sales value</a:t>
            </a:r>
            <a:endParaRPr>
              <a:solidFill>
                <a:schemeClr val="lt1"/>
              </a:solidFill>
            </a:endParaRPr>
          </a:p>
        </p:txBody>
      </p:sp>
      <p:pic>
        <p:nvPicPr>
          <p:cNvPr id="428" name="Google Shape;428;p38"/>
          <p:cNvPicPr preferRelativeResize="0"/>
          <p:nvPr/>
        </p:nvPicPr>
        <p:blipFill>
          <a:blip r:embed="rId3">
            <a:alphaModFix/>
          </a:blip>
          <a:stretch>
            <a:fillRect/>
          </a:stretch>
        </p:blipFill>
        <p:spPr>
          <a:xfrm>
            <a:off x="8826662" y="76200"/>
            <a:ext cx="3083924" cy="6665023"/>
          </a:xfrm>
          <a:prstGeom prst="rect">
            <a:avLst/>
          </a:prstGeom>
          <a:noFill/>
          <a:ln>
            <a:noFill/>
          </a:ln>
        </p:spPr>
      </p:pic>
      <p:sp>
        <p:nvSpPr>
          <p:cNvPr id="429" name="Google Shape;429;p38"/>
          <p:cNvSpPr txBox="1"/>
          <p:nvPr>
            <p:ph idx="4294967295" type="body"/>
          </p:nvPr>
        </p:nvSpPr>
        <p:spPr>
          <a:xfrm>
            <a:off x="596825" y="1983753"/>
            <a:ext cx="11360700" cy="2581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Coefficient of interaction term</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0.077**</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(0.024)</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 7.7% increase in sales value</a:t>
            </a:r>
            <a:endParaRPr sz="3600">
              <a:solidFill>
                <a:srgbClr val="FFFFFF"/>
              </a:solidFill>
            </a:endParaRPr>
          </a:p>
        </p:txBody>
      </p:sp>
      <p:sp>
        <p:nvSpPr>
          <p:cNvPr id="430" name="Google Shape;430;p38"/>
          <p:cNvSpPr/>
          <p:nvPr/>
        </p:nvSpPr>
        <p:spPr>
          <a:xfrm>
            <a:off x="8785675" y="5197425"/>
            <a:ext cx="3013500" cy="356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596825" y="2080150"/>
            <a:ext cx="5321027" cy="536951"/>
          </a:xfrm>
          <a:prstGeom prst="rect">
            <a:avLst/>
          </a:prstGeom>
        </p:spPr>
        <p:txBody>
          <a:bodyPr>
            <a:prstTxWarp prst="textPlain"/>
          </a:bodyPr>
          <a:lstStyle/>
          <a:p>
            <a:pPr lvl="0" algn="ctr"/>
            <a:r>
              <a:rPr b="1" i="0">
                <a:ln cap="flat" cmpd="sng" w="9525">
                  <a:solidFill>
                    <a:srgbClr val="FFC20F"/>
                  </a:solidFill>
                  <a:prstDash val="solid"/>
                  <a:round/>
                  <a:headEnd len="sm" w="sm" type="none"/>
                  <a:tailEnd len="sm" w="sm" type="none"/>
                </a:ln>
                <a:solidFill>
                  <a:schemeClr val="accent4"/>
                </a:solidFill>
                <a:latin typeface="Arial"/>
              </a:rPr>
              <a:t>Significant Impact</a:t>
            </a:r>
          </a:p>
        </p:txBody>
      </p:sp>
      <p:grpSp>
        <p:nvGrpSpPr>
          <p:cNvPr id="432" name="Google Shape;432;p38"/>
          <p:cNvGrpSpPr/>
          <p:nvPr/>
        </p:nvGrpSpPr>
        <p:grpSpPr>
          <a:xfrm>
            <a:off x="2916575" y="5091250"/>
            <a:ext cx="5344250" cy="763600"/>
            <a:chOff x="2916575" y="5091250"/>
            <a:chExt cx="5344250" cy="763600"/>
          </a:xfrm>
        </p:grpSpPr>
        <p:pic>
          <p:nvPicPr>
            <p:cNvPr id="433" name="Google Shape;433;p38"/>
            <p:cNvPicPr preferRelativeResize="0"/>
            <p:nvPr/>
          </p:nvPicPr>
          <p:blipFill>
            <a:blip r:embed="rId4">
              <a:alphaModFix/>
            </a:blip>
            <a:stretch>
              <a:fillRect/>
            </a:stretch>
          </p:blipFill>
          <p:spPr>
            <a:xfrm>
              <a:off x="2916575" y="5091250"/>
              <a:ext cx="5344250" cy="763600"/>
            </a:xfrm>
            <a:prstGeom prst="rect">
              <a:avLst/>
            </a:prstGeom>
            <a:noFill/>
            <a:ln>
              <a:noFill/>
            </a:ln>
          </p:spPr>
        </p:pic>
        <p:grpSp>
          <p:nvGrpSpPr>
            <p:cNvPr id="434" name="Google Shape;434;p38"/>
            <p:cNvGrpSpPr/>
            <p:nvPr/>
          </p:nvGrpSpPr>
          <p:grpSpPr>
            <a:xfrm>
              <a:off x="2916575" y="5148900"/>
              <a:ext cx="4013800" cy="648300"/>
              <a:chOff x="2916575" y="5148900"/>
              <a:chExt cx="4013800" cy="648300"/>
            </a:xfrm>
          </p:grpSpPr>
          <p:sp>
            <p:nvSpPr>
              <p:cNvPr id="435" name="Google Shape;435;p38"/>
              <p:cNvSpPr/>
              <p:nvPr/>
            </p:nvSpPr>
            <p:spPr>
              <a:xfrm>
                <a:off x="5891175" y="5148900"/>
                <a:ext cx="1039200" cy="648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8"/>
              <p:cNvPicPr preferRelativeResize="0"/>
              <p:nvPr/>
            </p:nvPicPr>
            <p:blipFill rotWithShape="1">
              <a:blip r:embed="rId5">
                <a:alphaModFix/>
              </a:blip>
              <a:srcRect b="16484" l="1429" r="0" t="1136"/>
              <a:stretch/>
            </p:blipFill>
            <p:spPr>
              <a:xfrm>
                <a:off x="2916575" y="5346200"/>
                <a:ext cx="1964225" cy="263675"/>
              </a:xfrm>
              <a:prstGeom prst="rect">
                <a:avLst/>
              </a:prstGeom>
              <a:noFill/>
              <a:ln>
                <a:noFill/>
              </a:ln>
            </p:spPr>
          </p:pic>
        </p:grpSp>
      </p:grpSp>
      <p:pic>
        <p:nvPicPr>
          <p:cNvPr id="437" name="Google Shape;437;p38"/>
          <p:cNvPicPr preferRelativeResize="0"/>
          <p:nvPr/>
        </p:nvPicPr>
        <p:blipFill rotWithShape="1">
          <a:blip r:embed="rId5">
            <a:alphaModFix/>
          </a:blip>
          <a:srcRect b="16484" l="1429" r="0" t="1136"/>
          <a:stretch/>
        </p:blipFill>
        <p:spPr>
          <a:xfrm>
            <a:off x="8861875" y="5304251"/>
            <a:ext cx="1063300" cy="14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9"/>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2"/>
                </a:solidFill>
                <a:latin typeface="Arial"/>
                <a:ea typeface="Arial"/>
                <a:cs typeface="Arial"/>
                <a:sym typeface="Arial"/>
              </a:rPr>
              <a:t>     For STORE Sales Quantity</a:t>
            </a:r>
            <a:endParaRPr b="1" sz="3000">
              <a:solidFill>
                <a:schemeClr val="accent2"/>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accent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Salesquantity ~ </a:t>
            </a:r>
            <a:r>
              <a:rPr lang="en">
                <a:solidFill>
                  <a:srgbClr val="FFFFFF"/>
                </a:solidFill>
              </a:rPr>
              <a:t>policy_change </a:t>
            </a:r>
            <a:r>
              <a:rPr lang="en">
                <a:solidFill>
                  <a:srgbClr val="FFFFFF"/>
                </a:solidFill>
              </a:rPr>
              <a:t>+ </a:t>
            </a:r>
            <a:r>
              <a:rPr lang="en">
                <a:solidFill>
                  <a:srgbClr val="FFFFFF"/>
                </a:solidFill>
              </a:rPr>
              <a:t>month_group</a:t>
            </a:r>
            <a:r>
              <a:rPr lang="en">
                <a:solidFill>
                  <a:srgbClr val="FFFFFF"/>
                </a:solidFill>
              </a:rPr>
              <a:t>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indent="0" lvl="0" marL="0" rtl="0" algn="l">
              <a:lnSpc>
                <a:spcPct val="100000"/>
              </a:lnSpc>
              <a:spcBef>
                <a:spcPts val="2133"/>
              </a:spcBef>
              <a:spcAft>
                <a:spcPts val="2133"/>
              </a:spcAft>
              <a:buClr>
                <a:schemeClr val="dk1"/>
              </a:buClr>
              <a:buSzPts val="1100"/>
              <a:buFont typeface="Arial"/>
              <a:buNone/>
            </a:pPr>
            <a:r>
              <a:rPr b="1" lang="en">
                <a:solidFill>
                  <a:srgbClr val="FFFFFF"/>
                </a:solidFill>
              </a:rPr>
              <a:t>  </a:t>
            </a:r>
            <a:r>
              <a:rPr b="1" lang="en">
                <a:solidFill>
                  <a:srgbClr val="FFFFFF"/>
                </a:solidFill>
              </a:rPr>
              <a:t>policy_change * month_group</a:t>
            </a:r>
            <a:br>
              <a:rPr lang="en">
                <a:solidFill>
                  <a:srgbClr val="FFFFFF"/>
                </a:solidFill>
              </a:rPr>
            </a:br>
            <a:br>
              <a:rPr lang="en">
                <a:solidFill>
                  <a:srgbClr val="FFFFFF"/>
                </a:solidFill>
              </a:rPr>
            </a:br>
            <a:br>
              <a:rPr lang="en">
                <a:solidFill>
                  <a:srgbClr val="FFFFFF"/>
                </a:solidFill>
              </a:rPr>
            </a:br>
            <a:endParaRPr/>
          </a:p>
        </p:txBody>
      </p:sp>
      <p:sp>
        <p:nvSpPr>
          <p:cNvPr id="444" name="Google Shape;444;p39"/>
          <p:cNvSpPr/>
          <p:nvPr/>
        </p:nvSpPr>
        <p:spPr>
          <a:xfrm>
            <a:off x="608575" y="4710550"/>
            <a:ext cx="4779900" cy="6780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446" name="Google Shape;446;p39"/>
          <p:cNvSpPr/>
          <p:nvPr/>
        </p:nvSpPr>
        <p:spPr>
          <a:xfrm rot="-6029205">
            <a:off x="614416" y="1850232"/>
            <a:ext cx="397235" cy="342335"/>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447" name="Google Shape;447;p39"/>
          <p:cNvSpPr/>
          <p:nvPr/>
        </p:nvSpPr>
        <p:spPr>
          <a:xfrm>
            <a:off x="6323600" y="222650"/>
            <a:ext cx="56706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a:t>
            </a:r>
            <a:r>
              <a:rPr b="1" lang="en"/>
              <a:t>olicy_change</a:t>
            </a:r>
            <a:r>
              <a:rPr lang="en"/>
              <a:t>=</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448" name="Google Shape;448;p39"/>
          <p:cNvSpPr/>
          <p:nvPr/>
        </p:nvSpPr>
        <p:spPr>
          <a:xfrm>
            <a:off x="78224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7822425" y="14456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40"/>
          <p:cNvPicPr preferRelativeResize="0"/>
          <p:nvPr/>
        </p:nvPicPr>
        <p:blipFill>
          <a:blip r:embed="rId3">
            <a:alphaModFix/>
          </a:blip>
          <a:stretch>
            <a:fillRect/>
          </a:stretch>
        </p:blipFill>
        <p:spPr>
          <a:xfrm>
            <a:off x="2701100" y="5076252"/>
            <a:ext cx="7426150" cy="917850"/>
          </a:xfrm>
          <a:prstGeom prst="rect">
            <a:avLst/>
          </a:prstGeom>
          <a:noFill/>
          <a:ln>
            <a:noFill/>
          </a:ln>
        </p:spPr>
      </p:pic>
      <p:sp>
        <p:nvSpPr>
          <p:cNvPr id="456" name="Google Shape;456;p40"/>
          <p:cNvSpPr txBox="1"/>
          <p:nvPr>
            <p:ph idx="4294967295" type="body"/>
          </p:nvPr>
        </p:nvSpPr>
        <p:spPr>
          <a:xfrm>
            <a:off x="514650" y="1917133"/>
            <a:ext cx="11360700" cy="4555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Coefficient of interaction term</a:t>
            </a:r>
            <a:r>
              <a:rPr b="1" lang="en" sz="3600">
                <a:solidFill>
                  <a:srgbClr val="FFFFFF"/>
                </a:solidFill>
              </a:rPr>
              <a:t>     </a:t>
            </a:r>
            <a:r>
              <a:rPr lang="en" sz="3600">
                <a:solidFill>
                  <a:srgbClr val="FFFFFF"/>
                </a:solidFill>
              </a:rPr>
              <a:t>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1.09***</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（0.02)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9.0 % increase in sales quantity</a:t>
            </a:r>
            <a:endParaRPr sz="3600">
              <a:solidFill>
                <a:srgbClr val="FFFFFF"/>
              </a:solidFill>
            </a:endParaRPr>
          </a:p>
        </p:txBody>
      </p:sp>
      <p:pic>
        <p:nvPicPr>
          <p:cNvPr id="457" name="Google Shape;457;p40"/>
          <p:cNvPicPr preferRelativeResize="0"/>
          <p:nvPr/>
        </p:nvPicPr>
        <p:blipFill>
          <a:blip r:embed="rId4">
            <a:alphaModFix/>
          </a:blip>
          <a:stretch>
            <a:fillRect/>
          </a:stretch>
        </p:blipFill>
        <p:spPr>
          <a:xfrm>
            <a:off x="9322050" y="76200"/>
            <a:ext cx="2647225" cy="6635352"/>
          </a:xfrm>
          <a:prstGeom prst="rect">
            <a:avLst/>
          </a:prstGeom>
          <a:noFill/>
          <a:ln>
            <a:noFill/>
          </a:ln>
        </p:spPr>
      </p:pic>
      <p:sp>
        <p:nvSpPr>
          <p:cNvPr id="458" name="Google Shape;458;p40"/>
          <p:cNvSpPr txBox="1"/>
          <p:nvPr>
            <p:ph idx="4294967295" type="title"/>
          </p:nvPr>
        </p:nvSpPr>
        <p:spPr>
          <a:xfrm>
            <a:off x="415600" y="6695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Results - Store sales quantity</a:t>
            </a:r>
            <a:endParaRPr>
              <a:solidFill>
                <a:schemeClr val="lt1"/>
              </a:solidFill>
            </a:endParaRPr>
          </a:p>
        </p:txBody>
      </p:sp>
      <p:sp>
        <p:nvSpPr>
          <p:cNvPr id="459" name="Google Shape;459;p40"/>
          <p:cNvSpPr/>
          <p:nvPr/>
        </p:nvSpPr>
        <p:spPr>
          <a:xfrm>
            <a:off x="9245850" y="5349825"/>
            <a:ext cx="2553300" cy="30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7743100" y="5076250"/>
            <a:ext cx="1204800" cy="918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596825" y="1927750"/>
            <a:ext cx="5321027" cy="536951"/>
          </a:xfrm>
          <a:prstGeom prst="rect">
            <a:avLst/>
          </a:prstGeom>
        </p:spPr>
        <p:txBody>
          <a:bodyPr>
            <a:prstTxWarp prst="textPlain"/>
          </a:bodyPr>
          <a:lstStyle/>
          <a:p>
            <a:pPr lvl="0" algn="ctr"/>
            <a:r>
              <a:rPr b="1" i="0">
                <a:ln cap="flat" cmpd="sng" w="9525">
                  <a:solidFill>
                    <a:srgbClr val="FFC20F"/>
                  </a:solidFill>
                  <a:prstDash val="solid"/>
                  <a:round/>
                  <a:headEnd len="sm" w="sm" type="none"/>
                  <a:tailEnd len="sm" w="sm" type="none"/>
                </a:ln>
                <a:solidFill>
                  <a:schemeClr val="accent4"/>
                </a:solidFill>
                <a:latin typeface="Arial"/>
              </a:rPr>
              <a:t>Significant Impact</a:t>
            </a:r>
          </a:p>
        </p:txBody>
      </p:sp>
      <p:pic>
        <p:nvPicPr>
          <p:cNvPr id="462" name="Google Shape;462;p40"/>
          <p:cNvPicPr preferRelativeResize="0"/>
          <p:nvPr/>
        </p:nvPicPr>
        <p:blipFill rotWithShape="1">
          <a:blip r:embed="rId5">
            <a:alphaModFix/>
          </a:blip>
          <a:srcRect b="16484" l="1429" r="0" t="1136"/>
          <a:stretch/>
        </p:blipFill>
        <p:spPr>
          <a:xfrm>
            <a:off x="2777300" y="5219100"/>
            <a:ext cx="2292925" cy="307800"/>
          </a:xfrm>
          <a:prstGeom prst="rect">
            <a:avLst/>
          </a:prstGeom>
          <a:noFill/>
          <a:ln>
            <a:noFill/>
          </a:ln>
        </p:spPr>
      </p:pic>
      <p:pic>
        <p:nvPicPr>
          <p:cNvPr id="463" name="Google Shape;463;p40"/>
          <p:cNvPicPr preferRelativeResize="0"/>
          <p:nvPr/>
        </p:nvPicPr>
        <p:blipFill rotWithShape="1">
          <a:blip r:embed="rId5">
            <a:alphaModFix/>
          </a:blip>
          <a:srcRect b="16484" l="1429" r="0" t="1136"/>
          <a:stretch/>
        </p:blipFill>
        <p:spPr>
          <a:xfrm>
            <a:off x="9322050" y="5422864"/>
            <a:ext cx="1204800" cy="1617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1"/>
          <p:cNvSpPr txBox="1"/>
          <p:nvPr>
            <p:ph idx="4294967295"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Store Sales </a:t>
            </a:r>
            <a:endParaRPr>
              <a:solidFill>
                <a:schemeClr val="lt1"/>
              </a:solidFill>
            </a:endParaRPr>
          </a:p>
        </p:txBody>
      </p:sp>
      <p:sp>
        <p:nvSpPr>
          <p:cNvPr id="470" name="Google Shape;470;p41"/>
          <p:cNvSpPr txBox="1"/>
          <p:nvPr>
            <p:ph idx="4294967295" type="body"/>
          </p:nvPr>
        </p:nvSpPr>
        <p:spPr>
          <a:xfrm>
            <a:off x="638300" y="1689025"/>
            <a:ext cx="10851000" cy="4782900"/>
          </a:xfrm>
          <a:prstGeom prst="rect">
            <a:avLst/>
          </a:prstGeom>
          <a:noFill/>
          <a:ln cap="flat" cmpd="sng" w="76200">
            <a:solidFill>
              <a:schemeClr val="accent4"/>
            </a:solidFill>
            <a:prstDash val="dot"/>
            <a:round/>
            <a:headEnd len="sm" w="sm" type="none"/>
            <a:tailEnd len="sm" w="sm" type="none"/>
          </a:ln>
        </p:spPr>
        <p:txBody>
          <a:bodyPr anchorCtr="0" anchor="t" bIns="121900" lIns="121900" spcFirstLastPara="1" rIns="121900" wrap="square" tIns="121900">
            <a:noAutofit/>
          </a:bodyPr>
          <a:lstStyle/>
          <a:p>
            <a:pPr indent="0" lvl="0" marL="0" rtl="0" algn="l">
              <a:lnSpc>
                <a:spcPct val="100000"/>
              </a:lnSpc>
              <a:spcBef>
                <a:spcPts val="1000"/>
              </a:spcBef>
              <a:spcAft>
                <a:spcPts val="0"/>
              </a:spcAft>
              <a:buClr>
                <a:schemeClr val="dk1"/>
              </a:buClr>
              <a:buSzPts val="1100"/>
              <a:buFont typeface="Arial"/>
              <a:buNone/>
            </a:pPr>
            <a:r>
              <a:t/>
            </a:r>
            <a:endParaRPr>
              <a:solidFill>
                <a:srgbClr val="FFFFFF"/>
              </a:solidFill>
            </a:endParaRPr>
          </a:p>
          <a:p>
            <a:pPr indent="-431800" lvl="0" marL="914400" rtl="0" algn="l">
              <a:lnSpc>
                <a:spcPct val="100000"/>
              </a:lnSpc>
              <a:spcBef>
                <a:spcPts val="1000"/>
              </a:spcBef>
              <a:spcAft>
                <a:spcPts val="0"/>
              </a:spcAft>
              <a:buClr>
                <a:srgbClr val="FFFFFF"/>
              </a:buClr>
              <a:buSzPts val="3200"/>
              <a:buChar char="❏"/>
            </a:pPr>
            <a:r>
              <a:rPr lang="en" sz="3200">
                <a:solidFill>
                  <a:srgbClr val="FFFFFF"/>
                </a:solidFill>
              </a:rPr>
              <a:t>Return policy change lead to 7.7% increase in sales value</a:t>
            </a:r>
            <a:endParaRPr sz="3200">
              <a:solidFill>
                <a:srgbClr val="FFFFFF"/>
              </a:solidFill>
            </a:endParaRPr>
          </a:p>
          <a:p>
            <a:pPr indent="0" lvl="0" marL="457200" rtl="0" algn="l">
              <a:lnSpc>
                <a:spcPct val="100000"/>
              </a:lnSpc>
              <a:spcBef>
                <a:spcPts val="1000"/>
              </a:spcBef>
              <a:spcAft>
                <a:spcPts val="0"/>
              </a:spcAft>
              <a:buNone/>
            </a:pPr>
            <a:r>
              <a:t/>
            </a:r>
            <a:endParaRPr sz="3200">
              <a:solidFill>
                <a:srgbClr val="FFFFFF"/>
              </a:solidFill>
            </a:endParaRPr>
          </a:p>
          <a:p>
            <a:pPr indent="-431800" lvl="0" marL="914400" rtl="0" algn="l">
              <a:lnSpc>
                <a:spcPct val="100000"/>
              </a:lnSpc>
              <a:spcBef>
                <a:spcPts val="1000"/>
              </a:spcBef>
              <a:spcAft>
                <a:spcPts val="0"/>
              </a:spcAft>
              <a:buClr>
                <a:srgbClr val="FFFFFF"/>
              </a:buClr>
              <a:buSzPts val="3200"/>
              <a:buChar char="❏"/>
            </a:pPr>
            <a:r>
              <a:rPr lang="en" sz="3200">
                <a:solidFill>
                  <a:srgbClr val="FFFFFF"/>
                </a:solidFill>
              </a:rPr>
              <a:t>Return policy change lead to  9% increase in sales quantity </a:t>
            </a:r>
            <a:endParaRPr sz="3200">
              <a:solidFill>
                <a:srgbClr val="FFFFFF"/>
              </a:solidFill>
            </a:endParaRPr>
          </a:p>
          <a:p>
            <a:pPr indent="0" lvl="0" marL="457200" rtl="0" algn="l">
              <a:lnSpc>
                <a:spcPct val="100000"/>
              </a:lnSpc>
              <a:spcBef>
                <a:spcPts val="1000"/>
              </a:spcBef>
              <a:spcAft>
                <a:spcPts val="0"/>
              </a:spcAft>
              <a:buNone/>
            </a:pPr>
            <a:r>
              <a:t/>
            </a:r>
            <a:endParaRPr sz="3200">
              <a:solidFill>
                <a:srgbClr val="FFFFFF"/>
              </a:solidFill>
            </a:endParaRPr>
          </a:p>
          <a:p>
            <a:pPr indent="-431800" lvl="0" marL="914400" rtl="0" algn="l">
              <a:lnSpc>
                <a:spcPct val="100000"/>
              </a:lnSpc>
              <a:spcBef>
                <a:spcPts val="1000"/>
              </a:spcBef>
              <a:spcAft>
                <a:spcPts val="0"/>
              </a:spcAft>
              <a:buClr>
                <a:srgbClr val="FFFFFF"/>
              </a:buClr>
              <a:buSzPts val="3200"/>
              <a:buChar char="❏"/>
            </a:pPr>
            <a:r>
              <a:rPr lang="en" sz="3200">
                <a:solidFill>
                  <a:srgbClr val="FFFFFF"/>
                </a:solidFill>
              </a:rPr>
              <a:t>Store sell more cheaper products compared with old return policy</a:t>
            </a:r>
            <a:endParaRPr sz="3200">
              <a:solidFill>
                <a:srgbClr val="FFFFFF"/>
              </a:solidFill>
            </a:endParaRPr>
          </a:p>
          <a:p>
            <a:pPr indent="0" lvl="0" marL="914400" rtl="0" algn="l">
              <a:lnSpc>
                <a:spcPct val="100000"/>
              </a:lnSpc>
              <a:spcBef>
                <a:spcPts val="1000"/>
              </a:spcBef>
              <a:spcAft>
                <a:spcPts val="0"/>
              </a:spcAft>
              <a:buNone/>
            </a:pPr>
            <a:r>
              <a:t/>
            </a:r>
            <a:endParaRPr sz="3200">
              <a:solidFill>
                <a:srgbClr val="FFFFFF"/>
              </a:solidFill>
            </a:endParaRPr>
          </a:p>
          <a:p>
            <a:pPr indent="0" lvl="0" marL="0" rtl="0" algn="l">
              <a:lnSpc>
                <a:spcPct val="90000"/>
              </a:lnSpc>
              <a:spcBef>
                <a:spcPts val="735"/>
              </a:spcBef>
              <a:spcAft>
                <a:spcPts val="2133"/>
              </a:spcAft>
              <a:buClr>
                <a:schemeClr val="lt1"/>
              </a:buClr>
              <a:buSzPts val="1800"/>
              <a:buNone/>
            </a:pPr>
            <a:r>
              <a:t/>
            </a:r>
            <a:endParaRPr>
              <a:solidFill>
                <a:srgbClr val="FFFFFF"/>
              </a:solidFill>
            </a:endParaRPr>
          </a:p>
        </p:txBody>
      </p:sp>
      <p:pic>
        <p:nvPicPr>
          <p:cNvPr id="471" name="Google Shape;471;p41"/>
          <p:cNvPicPr preferRelativeResize="0"/>
          <p:nvPr/>
        </p:nvPicPr>
        <p:blipFill>
          <a:blip r:embed="rId3">
            <a:alphaModFix/>
          </a:blip>
          <a:stretch>
            <a:fillRect/>
          </a:stretch>
        </p:blipFill>
        <p:spPr>
          <a:xfrm>
            <a:off x="11053350" y="1069615"/>
            <a:ext cx="875450" cy="1076075"/>
          </a:xfrm>
          <a:prstGeom prst="rect">
            <a:avLst/>
          </a:prstGeom>
          <a:noFill/>
          <a:ln>
            <a:noFill/>
          </a:ln>
        </p:spPr>
      </p:pic>
      <p:sp>
        <p:nvSpPr>
          <p:cNvPr id="472" name="Google Shape;472;p41"/>
          <p:cNvSpPr/>
          <p:nvPr/>
        </p:nvSpPr>
        <p:spPr>
          <a:xfrm>
            <a:off x="0" y="739518"/>
            <a:ext cx="393600" cy="520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2"/>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a:t>
            </a:r>
            <a:r>
              <a:rPr lang="en">
                <a:solidFill>
                  <a:schemeClr val="lt1"/>
                </a:solidFill>
              </a:rPr>
              <a:t>Research Question 3</a:t>
            </a:r>
            <a:endParaRPr>
              <a:solidFill>
                <a:schemeClr val="lt1"/>
              </a:solidFill>
            </a:endParaRPr>
          </a:p>
        </p:txBody>
      </p:sp>
      <p:sp>
        <p:nvSpPr>
          <p:cNvPr id="479" name="Google Shape;479;p42"/>
          <p:cNvSpPr txBox="1"/>
          <p:nvPr>
            <p:ph idx="4294967295" type="body"/>
          </p:nvPr>
        </p:nvSpPr>
        <p:spPr>
          <a:xfrm>
            <a:off x="415600" y="2146230"/>
            <a:ext cx="11360700" cy="1788600"/>
          </a:xfrm>
          <a:prstGeom prst="rect">
            <a:avLst/>
          </a:prstGeom>
          <a:solidFill>
            <a:schemeClr val="accent5"/>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1800"/>
              <a:buNone/>
            </a:pPr>
            <a:r>
              <a:rPr lang="en" sz="4400">
                <a:solidFill>
                  <a:schemeClr val="lt1"/>
                </a:solidFill>
              </a:rPr>
              <a:t>    What is the impact of the policy change on </a:t>
            </a:r>
            <a:endParaRPr sz="4400">
              <a:solidFill>
                <a:schemeClr val="lt1"/>
              </a:solidFill>
            </a:endParaRPr>
          </a:p>
          <a:p>
            <a:pPr indent="0" lvl="0" marL="0" rtl="0" algn="l">
              <a:lnSpc>
                <a:spcPct val="90000"/>
              </a:lnSpc>
              <a:spcBef>
                <a:spcPts val="0"/>
              </a:spcBef>
              <a:spcAft>
                <a:spcPts val="0"/>
              </a:spcAft>
              <a:buClr>
                <a:schemeClr val="lt1"/>
              </a:buClr>
              <a:buSzPts val="1800"/>
              <a:buNone/>
            </a:pPr>
            <a:r>
              <a:rPr b="1" lang="en" sz="4400">
                <a:solidFill>
                  <a:schemeClr val="lt1"/>
                </a:solidFill>
              </a:rPr>
              <a:t>    </a:t>
            </a:r>
            <a:r>
              <a:rPr b="1" lang="en" sz="4400" u="sng">
                <a:solidFill>
                  <a:schemeClr val="lt1"/>
                </a:solidFill>
              </a:rPr>
              <a:t>online</a:t>
            </a:r>
            <a:r>
              <a:rPr lang="en" sz="4400">
                <a:solidFill>
                  <a:schemeClr val="lt1"/>
                </a:solidFill>
              </a:rPr>
              <a:t> channel returns?</a:t>
            </a:r>
            <a:endParaRPr sz="4400">
              <a:solidFill>
                <a:schemeClr val="lt1"/>
              </a:solidFill>
            </a:endParaRPr>
          </a:p>
          <a:p>
            <a:pPr indent="0" lvl="0" marL="0" rtl="0" algn="l">
              <a:lnSpc>
                <a:spcPct val="90000"/>
              </a:lnSpc>
              <a:spcBef>
                <a:spcPts val="2133"/>
              </a:spcBef>
              <a:spcAft>
                <a:spcPts val="2133"/>
              </a:spcAft>
              <a:buClr>
                <a:schemeClr val="dk1"/>
              </a:buClr>
              <a:buSzPts val="1800"/>
              <a:buNone/>
            </a:pPr>
            <a:r>
              <a:t/>
            </a:r>
            <a:endParaRPr sz="4400">
              <a:solidFill>
                <a:schemeClr val="lt1"/>
              </a:solidFill>
            </a:endParaRPr>
          </a:p>
        </p:txBody>
      </p:sp>
      <p:sp>
        <p:nvSpPr>
          <p:cNvPr id="480" name="Google Shape;480;p42"/>
          <p:cNvSpPr/>
          <p:nvPr/>
        </p:nvSpPr>
        <p:spPr>
          <a:xfrm>
            <a:off x="0" y="815718"/>
            <a:ext cx="393600" cy="5202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6"/>
          <p:cNvSpPr txBox="1"/>
          <p:nvPr/>
        </p:nvSpPr>
        <p:spPr>
          <a:xfrm>
            <a:off x="4644488" y="508609"/>
            <a:ext cx="3103500" cy="677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4400"/>
              <a:buFont typeface="Arial"/>
              <a:buNone/>
            </a:pPr>
            <a:r>
              <a:rPr b="1" i="0" lang="en" sz="4400" u="none" cap="none" strike="noStrike">
                <a:solidFill>
                  <a:schemeClr val="lt1"/>
                </a:solidFill>
                <a:latin typeface="Arial"/>
                <a:ea typeface="Arial"/>
                <a:cs typeface="Arial"/>
                <a:sym typeface="Arial"/>
              </a:rPr>
              <a:t>CONTENTS</a:t>
            </a:r>
            <a:endParaRPr b="1" i="0" sz="4400" u="none" cap="none" strike="noStrike">
              <a:solidFill>
                <a:schemeClr val="lt1"/>
              </a:solidFill>
              <a:latin typeface="Arial"/>
              <a:ea typeface="Arial"/>
              <a:cs typeface="Arial"/>
              <a:sym typeface="Arial"/>
            </a:endParaRPr>
          </a:p>
        </p:txBody>
      </p:sp>
      <p:cxnSp>
        <p:nvCxnSpPr>
          <p:cNvPr id="162" name="Google Shape;162;p16"/>
          <p:cNvCxnSpPr/>
          <p:nvPr/>
        </p:nvCxnSpPr>
        <p:spPr>
          <a:xfrm>
            <a:off x="3669596" y="1185717"/>
            <a:ext cx="5053200" cy="0"/>
          </a:xfrm>
          <a:prstGeom prst="straightConnector1">
            <a:avLst/>
          </a:prstGeom>
          <a:noFill/>
          <a:ln cap="flat" cmpd="sng" w="9525">
            <a:solidFill>
              <a:schemeClr val="lt1"/>
            </a:solidFill>
            <a:prstDash val="solid"/>
            <a:miter lim="800000"/>
            <a:headEnd len="sm" w="sm" type="none"/>
            <a:tailEnd len="sm" w="sm" type="none"/>
          </a:ln>
        </p:spPr>
      </p:cxnSp>
      <p:sp>
        <p:nvSpPr>
          <p:cNvPr id="163" name="Google Shape;163;p16"/>
          <p:cNvSpPr txBox="1"/>
          <p:nvPr/>
        </p:nvSpPr>
        <p:spPr>
          <a:xfrm>
            <a:off x="2376887" y="2183370"/>
            <a:ext cx="1641600" cy="1769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8D35E"/>
              </a:buClr>
              <a:buSzPts val="11500"/>
              <a:buFont typeface="Arial"/>
              <a:buNone/>
            </a:pPr>
            <a:r>
              <a:rPr b="1" i="0" lang="en" sz="11500" u="none" cap="none" strike="noStrike">
                <a:solidFill>
                  <a:srgbClr val="F8D35E"/>
                </a:solidFill>
                <a:latin typeface="Arial"/>
                <a:ea typeface="Arial"/>
                <a:cs typeface="Arial"/>
                <a:sym typeface="Arial"/>
              </a:rPr>
              <a:t>01</a:t>
            </a:r>
            <a:endParaRPr b="1" i="0" sz="11500" u="none" cap="none" strike="noStrike">
              <a:solidFill>
                <a:srgbClr val="F8D35E"/>
              </a:solidFill>
              <a:latin typeface="Arial"/>
              <a:ea typeface="Arial"/>
              <a:cs typeface="Arial"/>
              <a:sym typeface="Arial"/>
            </a:endParaRPr>
          </a:p>
        </p:txBody>
      </p:sp>
      <p:sp>
        <p:nvSpPr>
          <p:cNvPr id="164" name="Google Shape;164;p16"/>
          <p:cNvSpPr txBox="1"/>
          <p:nvPr/>
        </p:nvSpPr>
        <p:spPr>
          <a:xfrm>
            <a:off x="3960811" y="2976522"/>
            <a:ext cx="3887700" cy="708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 sz="4000">
                <a:solidFill>
                  <a:schemeClr val="lt1"/>
                </a:solidFill>
              </a:rPr>
              <a:t>Background</a:t>
            </a:r>
            <a:endParaRPr/>
          </a:p>
        </p:txBody>
      </p:sp>
      <p:sp>
        <p:nvSpPr>
          <p:cNvPr id="165" name="Google Shape;165;p16"/>
          <p:cNvSpPr txBox="1"/>
          <p:nvPr/>
        </p:nvSpPr>
        <p:spPr>
          <a:xfrm>
            <a:off x="3960811" y="2483453"/>
            <a:ext cx="19296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3200" u="none" cap="none" strike="noStrike">
                <a:solidFill>
                  <a:schemeClr val="lt1"/>
                </a:solidFill>
                <a:latin typeface="Arial"/>
                <a:ea typeface="Arial"/>
                <a:cs typeface="Arial"/>
                <a:sym typeface="Arial"/>
              </a:rPr>
              <a:t>Part One</a:t>
            </a:r>
            <a:endParaRPr b="1" i="1" sz="3200" u="none" cap="none" strike="noStrike">
              <a:solidFill>
                <a:schemeClr val="lt1"/>
              </a:solidFill>
              <a:latin typeface="Arial"/>
              <a:ea typeface="Arial"/>
              <a:cs typeface="Arial"/>
              <a:sym typeface="Arial"/>
            </a:endParaRPr>
          </a:p>
        </p:txBody>
      </p:sp>
      <p:grpSp>
        <p:nvGrpSpPr>
          <p:cNvPr id="166" name="Google Shape;166;p16"/>
          <p:cNvGrpSpPr/>
          <p:nvPr/>
        </p:nvGrpSpPr>
        <p:grpSpPr>
          <a:xfrm rot="-9708471">
            <a:off x="7788839" y="2242927"/>
            <a:ext cx="3207463" cy="2301571"/>
            <a:chOff x="888974" y="457822"/>
            <a:chExt cx="3207513" cy="2301607"/>
          </a:xfrm>
        </p:grpSpPr>
        <p:sp>
          <p:nvSpPr>
            <p:cNvPr id="167" name="Google Shape;167;p16"/>
            <p:cNvSpPr/>
            <p:nvPr/>
          </p:nvSpPr>
          <p:spPr>
            <a:xfrm rot="-2656279">
              <a:off x="2822885" y="2021249"/>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68" name="Google Shape;168;p16"/>
            <p:cNvSpPr/>
            <p:nvPr/>
          </p:nvSpPr>
          <p:spPr>
            <a:xfrm rot="3677155">
              <a:off x="2802283" y="1181913"/>
              <a:ext cx="397137" cy="342356"/>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69" name="Google Shape;169;p16"/>
            <p:cNvSpPr/>
            <p:nvPr/>
          </p:nvSpPr>
          <p:spPr>
            <a:xfrm rot="9481152">
              <a:off x="3485987" y="2487818"/>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70" name="Google Shape;170;p16"/>
            <p:cNvSpPr/>
            <p:nvPr/>
          </p:nvSpPr>
          <p:spPr>
            <a:xfrm rot="1020870">
              <a:off x="1218190" y="749232"/>
              <a:ext cx="945274" cy="814788"/>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71" name="Google Shape;171;p16"/>
            <p:cNvSpPr/>
            <p:nvPr/>
          </p:nvSpPr>
          <p:spPr>
            <a:xfrm rot="1020941">
              <a:off x="1105468" y="607676"/>
              <a:ext cx="1175874" cy="1013693"/>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72" name="Google Shape;172;p16"/>
            <p:cNvSpPr/>
            <p:nvPr/>
          </p:nvSpPr>
          <p:spPr>
            <a:xfrm rot="-2782592">
              <a:off x="912726" y="1383930"/>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16"/>
            <p:cNvSpPr/>
            <p:nvPr/>
          </p:nvSpPr>
          <p:spPr>
            <a:xfrm rot="-2782592">
              <a:off x="1788986" y="565759"/>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16"/>
            <p:cNvSpPr/>
            <p:nvPr/>
          </p:nvSpPr>
          <p:spPr>
            <a:xfrm rot="-2782592">
              <a:off x="2041033" y="1708205"/>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75" name="Google Shape;175;p16"/>
            <p:cNvGrpSpPr/>
            <p:nvPr/>
          </p:nvGrpSpPr>
          <p:grpSpPr>
            <a:xfrm rot="8977039">
              <a:off x="3549600" y="1965564"/>
              <a:ext cx="483070" cy="383527"/>
              <a:chOff x="2780377" y="1204811"/>
              <a:chExt cx="1005861" cy="798590"/>
            </a:xfrm>
          </p:grpSpPr>
          <p:sp>
            <p:nvSpPr>
              <p:cNvPr id="176" name="Google Shape;176;p16"/>
              <p:cNvSpPr/>
              <p:nvPr/>
            </p:nvSpPr>
            <p:spPr>
              <a:xfrm rot="-2656279">
                <a:off x="2822885" y="1265221"/>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sp>
            <p:nvSpPr>
              <p:cNvPr id="177" name="Google Shape;177;p16"/>
              <p:cNvSpPr/>
              <p:nvPr/>
            </p:nvSpPr>
            <p:spPr>
              <a:xfrm rot="9481152">
                <a:off x="3485987" y="1731790"/>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C20F"/>
                  </a:solidFill>
                  <a:latin typeface="Calibri"/>
                  <a:ea typeface="Calibri"/>
                  <a:cs typeface="Calibri"/>
                  <a:sym typeface="Calibri"/>
                </a:endParaRPr>
              </a:p>
            </p:txBody>
          </p:sp>
        </p:grpSp>
      </p:grpSp>
      <p:cxnSp>
        <p:nvCxnSpPr>
          <p:cNvPr id="178" name="Google Shape;178;p16"/>
          <p:cNvCxnSpPr/>
          <p:nvPr/>
        </p:nvCxnSpPr>
        <p:spPr>
          <a:xfrm rot="10800000">
            <a:off x="145" y="4110074"/>
            <a:ext cx="6331800" cy="0"/>
          </a:xfrm>
          <a:prstGeom prst="straightConnector1">
            <a:avLst/>
          </a:prstGeom>
          <a:noFill/>
          <a:ln cap="sq" cmpd="sng" w="19050">
            <a:solidFill>
              <a:srgbClr val="F8D35E"/>
            </a:solidFill>
            <a:prstDash val="solid"/>
            <a:miter lim="800000"/>
            <a:headEnd len="med" w="med" type="oval"/>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3"/>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Sample Summary - Online Return</a:t>
            </a:r>
            <a:endParaRPr>
              <a:solidFill>
                <a:schemeClr val="lt1"/>
              </a:solidFill>
            </a:endParaRPr>
          </a:p>
        </p:txBody>
      </p:sp>
      <p:sp>
        <p:nvSpPr>
          <p:cNvPr id="487" name="Google Shape;487;p43"/>
          <p:cNvSpPr txBox="1"/>
          <p:nvPr>
            <p:ph idx="4294967295"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00000"/>
              </a:buClr>
              <a:buSzPts val="1100"/>
              <a:buNone/>
            </a:pPr>
            <a:r>
              <a:rPr lang="en" sz="3000">
                <a:solidFill>
                  <a:schemeClr val="lt1"/>
                </a:solidFill>
                <a:latin typeface="Arial"/>
                <a:ea typeface="Arial"/>
                <a:cs typeface="Arial"/>
                <a:sym typeface="Arial"/>
              </a:rPr>
              <a:t>Total Number = 960 (sample size)</a:t>
            </a:r>
            <a:endParaRPr sz="3000">
              <a:solidFill>
                <a:schemeClr val="lt1"/>
              </a:solidFill>
              <a:latin typeface="Arial"/>
              <a:ea typeface="Arial"/>
              <a:cs typeface="Arial"/>
              <a:sym typeface="Arial"/>
            </a:endParaRPr>
          </a:p>
          <a:p>
            <a:pPr indent="0" lvl="0" marL="457200" rtl="0" algn="l">
              <a:spcBef>
                <a:spcPts val="1000"/>
              </a:spcBef>
              <a:spcAft>
                <a:spcPts val="0"/>
              </a:spcAft>
              <a:buNone/>
            </a:pPr>
            <a:r>
              <a:rPr lang="en" sz="3000">
                <a:solidFill>
                  <a:schemeClr val="lt1"/>
                </a:solidFill>
                <a:latin typeface="Arial"/>
                <a:ea typeface="Arial"/>
                <a:cs typeface="Arial"/>
                <a:sym typeface="Arial"/>
              </a:rPr>
              <a:t>                                            </a:t>
            </a:r>
            <a:r>
              <a:rPr b="1" lang="en" sz="3000">
                <a:solidFill>
                  <a:schemeClr val="accent3"/>
                </a:solidFill>
                <a:latin typeface="Arial"/>
                <a:ea typeface="Arial"/>
                <a:cs typeface="Arial"/>
                <a:sym typeface="Arial"/>
              </a:rPr>
              <a:t>Mean              Max             Min</a:t>
            </a:r>
            <a:endParaRPr b="1" sz="3000">
              <a:solidFill>
                <a:schemeClr val="accent3"/>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Online return value</a:t>
            </a:r>
            <a:r>
              <a:rPr lang="en" sz="3000">
                <a:solidFill>
                  <a:schemeClr val="lt1"/>
                </a:solidFill>
                <a:latin typeface="Arial"/>
                <a:ea typeface="Arial"/>
                <a:cs typeface="Arial"/>
                <a:sym typeface="Arial"/>
              </a:rPr>
              <a:t>         14,748.5       254,989.6           0</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Online return quantity</a:t>
            </a:r>
            <a:r>
              <a:rPr lang="en" sz="3000">
                <a:solidFill>
                  <a:schemeClr val="lt1"/>
                </a:solidFill>
                <a:latin typeface="Arial"/>
                <a:ea typeface="Arial"/>
                <a:cs typeface="Arial"/>
                <a:sym typeface="Arial"/>
              </a:rPr>
              <a:t>        56.4              1033               0</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Clr>
                <a:srgbClr val="000000"/>
              </a:buClr>
              <a:buSzPts val="1100"/>
              <a:buNone/>
            </a:pPr>
            <a:r>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Three online channel</a:t>
            </a:r>
            <a:endParaRPr sz="3000">
              <a:solidFill>
                <a:schemeClr val="lt1"/>
              </a:solidFill>
              <a:latin typeface="Arial"/>
              <a:ea typeface="Arial"/>
              <a:cs typeface="Arial"/>
              <a:sym typeface="Arial"/>
            </a:endParaRPr>
          </a:p>
          <a:p>
            <a:pPr indent="0" lvl="0" marL="457200" rtl="0" algn="l">
              <a:lnSpc>
                <a:spcPct val="90000"/>
              </a:lnSpc>
              <a:spcBef>
                <a:spcPts val="0"/>
              </a:spcBef>
              <a:spcAft>
                <a:spcPts val="0"/>
              </a:spcAft>
              <a:buNone/>
            </a:pPr>
            <a:r>
              <a:rPr lang="en" sz="3000">
                <a:solidFill>
                  <a:schemeClr val="lt1"/>
                </a:solidFill>
                <a:latin typeface="Arial"/>
                <a:ea typeface="Arial"/>
                <a:cs typeface="Arial"/>
                <a:sym typeface="Arial"/>
              </a:rPr>
              <a:t>#2 Primary brand      #6 Secondary brand     #10 Sister brand</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 (monthly, year)</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None/>
            </a:pPr>
            <a:r>
              <a:t/>
            </a:r>
            <a:endParaRPr sz="30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4"/>
          <p:cNvSpPr txBox="1"/>
          <p:nvPr>
            <p:ph idx="4294967295" type="title"/>
          </p:nvPr>
        </p:nvSpPr>
        <p:spPr>
          <a:xfrm>
            <a:off x="339400" y="3647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Variables - Online Return</a:t>
            </a:r>
            <a:endParaRPr>
              <a:solidFill>
                <a:schemeClr val="lt1"/>
              </a:solidFill>
            </a:endParaRPr>
          </a:p>
        </p:txBody>
      </p:sp>
      <p:sp>
        <p:nvSpPr>
          <p:cNvPr id="494" name="Google Shape;494;p44"/>
          <p:cNvSpPr txBox="1"/>
          <p:nvPr>
            <p:ph idx="4294967295" type="body"/>
          </p:nvPr>
        </p:nvSpPr>
        <p:spPr>
          <a:xfrm>
            <a:off x="339400" y="13080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2133"/>
              </a:spcAft>
              <a:buClr>
                <a:schemeClr val="dk1"/>
              </a:buClr>
              <a:buSzPts val="1800"/>
              <a:buNone/>
            </a:pPr>
            <a:r>
              <a:t/>
            </a:r>
            <a:endParaRPr/>
          </a:p>
        </p:txBody>
      </p:sp>
      <p:pic>
        <p:nvPicPr>
          <p:cNvPr id="495" name="Google Shape;495;p44"/>
          <p:cNvPicPr preferRelativeResize="0"/>
          <p:nvPr/>
        </p:nvPicPr>
        <p:blipFill rotWithShape="1">
          <a:blip r:embed="rId3">
            <a:alphaModFix/>
          </a:blip>
          <a:srcRect b="0" l="0" r="0" t="0"/>
          <a:stretch/>
        </p:blipFill>
        <p:spPr>
          <a:xfrm>
            <a:off x="339400" y="1381195"/>
            <a:ext cx="11642225" cy="5114030"/>
          </a:xfrm>
          <a:prstGeom prst="rect">
            <a:avLst/>
          </a:prstGeom>
          <a:noFill/>
          <a:ln>
            <a:noFill/>
          </a:ln>
        </p:spPr>
      </p:pic>
      <p:sp>
        <p:nvSpPr>
          <p:cNvPr id="496" name="Google Shape;496;p44"/>
          <p:cNvSpPr/>
          <p:nvPr/>
        </p:nvSpPr>
        <p:spPr>
          <a:xfrm>
            <a:off x="398825" y="3904025"/>
            <a:ext cx="11192400" cy="222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398825" y="4427525"/>
            <a:ext cx="11192400" cy="222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6789725" y="774075"/>
            <a:ext cx="2746200" cy="496500"/>
          </a:xfrm>
          <a:prstGeom prst="wedgeRectCallout">
            <a:avLst>
              <a:gd fmla="val -44054" name="adj1"/>
              <a:gd fmla="val 85896"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rgbClr val="FFFFFF"/>
                </a:solidFill>
              </a:rPr>
              <a:t> Dependent Variables:</a:t>
            </a:r>
            <a:endParaRPr b="1" sz="1800">
              <a:solidFill>
                <a:srgbClr val="FFFFFF"/>
              </a:solidFill>
            </a:endParaRPr>
          </a:p>
          <a:p>
            <a:pPr indent="0" lvl="0" marL="0" rtl="0" algn="l">
              <a:spcBef>
                <a:spcPts val="0"/>
              </a:spcBef>
              <a:spcAft>
                <a:spcPts val="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45"/>
          <p:cNvSpPr/>
          <p:nvPr/>
        </p:nvSpPr>
        <p:spPr>
          <a:xfrm>
            <a:off x="3429000" y="2805575"/>
            <a:ext cx="4416300" cy="514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txBox="1"/>
          <p:nvPr>
            <p:ph idx="4294967295" type="body"/>
          </p:nvPr>
        </p:nvSpPr>
        <p:spPr>
          <a:xfrm>
            <a:off x="415650" y="14456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29B9A6"/>
                </a:solidFill>
                <a:latin typeface="Arial"/>
                <a:ea typeface="Arial"/>
                <a:cs typeface="Arial"/>
                <a:sym typeface="Arial"/>
              </a:rPr>
              <a:t>    </a:t>
            </a:r>
            <a:r>
              <a:rPr b="1" lang="en" sz="3000">
                <a:solidFill>
                  <a:srgbClr val="A4C2F4"/>
                </a:solidFill>
                <a:latin typeface="Arial"/>
                <a:ea typeface="Arial"/>
                <a:cs typeface="Arial"/>
                <a:sym typeface="Arial"/>
              </a:rPr>
              <a:t> </a:t>
            </a:r>
            <a:r>
              <a:rPr b="1" lang="en" sz="3000">
                <a:solidFill>
                  <a:srgbClr val="FFFFFF"/>
                </a:solidFill>
                <a:latin typeface="Arial"/>
                <a:ea typeface="Arial"/>
                <a:cs typeface="Arial"/>
                <a:sym typeface="Arial"/>
              </a:rPr>
              <a:t>For ONLINE Return Value</a:t>
            </a:r>
            <a:endParaRPr sz="3000">
              <a:solidFill>
                <a:srgbClr val="FFFFFF"/>
              </a:solidFill>
            </a:endParaRPr>
          </a:p>
          <a:p>
            <a:pPr indent="0" lvl="0" marL="0" rtl="0" algn="l">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ln(returnvalue) ~ </a:t>
            </a:r>
            <a:r>
              <a:rPr b="1" lang="en">
                <a:solidFill>
                  <a:schemeClr val="lt1"/>
                </a:solidFill>
              </a:rPr>
              <a:t>month_group*policy_change</a:t>
            </a:r>
            <a:r>
              <a:rPr lang="en">
                <a:solidFill>
                  <a:srgbClr val="FFFFFF"/>
                </a:solidFill>
              </a:rPr>
              <a:t> + ln(salesvalue) +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avg_female + avg_age + avg_income + avg_homeowner + avg_residency        </a:t>
            </a:r>
            <a:endParaRPr>
              <a:solidFill>
                <a:srgbClr val="FFFFFF"/>
              </a:solidFill>
            </a:endParaRPr>
          </a:p>
          <a:p>
            <a:pPr indent="0" lvl="0" marL="0" rtl="0" algn="l">
              <a:lnSpc>
                <a:spcPct val="90000"/>
              </a:lnSpc>
              <a:spcBef>
                <a:spcPts val="2133"/>
              </a:spcBef>
              <a:spcAft>
                <a:spcPts val="2133"/>
              </a:spcAft>
              <a:buClr>
                <a:schemeClr val="dk1"/>
              </a:buClr>
              <a:buSzPts val="1100"/>
              <a:buFont typeface="Arial"/>
              <a:buNone/>
            </a:pPr>
            <a:r>
              <a:rPr lang="en">
                <a:solidFill>
                  <a:srgbClr val="FFFFFF"/>
                </a:solidFill>
              </a:rPr>
              <a:t>     +avg_childowner</a:t>
            </a:r>
            <a:endParaRPr/>
          </a:p>
        </p:txBody>
      </p:sp>
      <p:sp>
        <p:nvSpPr>
          <p:cNvPr id="506" name="Google Shape;506;p4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507" name="Google Shape;507;p45"/>
          <p:cNvSpPr/>
          <p:nvPr/>
        </p:nvSpPr>
        <p:spPr>
          <a:xfrm>
            <a:off x="6291950" y="146450"/>
            <a:ext cx="5581200" cy="2110200"/>
          </a:xfrm>
          <a:prstGeom prst="wedgeRectCallout">
            <a:avLst>
              <a:gd fmla="val -42941" name="adj1"/>
              <a:gd fmla="val 71822" name="adj2"/>
            </a:avLst>
          </a:prstGeom>
          <a:solidFill>
            <a:schemeClr val="accen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508" name="Google Shape;508;p45"/>
          <p:cNvSpPr/>
          <p:nvPr/>
        </p:nvSpPr>
        <p:spPr>
          <a:xfrm rot="-6029205">
            <a:off x="614416" y="1697832"/>
            <a:ext cx="397235" cy="34233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509" name="Google Shape;509;p45"/>
          <p:cNvSpPr/>
          <p:nvPr/>
        </p:nvSpPr>
        <p:spPr>
          <a:xfrm>
            <a:off x="7768975" y="593375"/>
            <a:ext cx="1038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7741375" y="1445600"/>
            <a:ext cx="1038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6"/>
          <p:cNvSpPr txBox="1"/>
          <p:nvPr>
            <p:ph idx="4294967295" type="title"/>
          </p:nvPr>
        </p:nvSpPr>
        <p:spPr>
          <a:xfrm>
            <a:off x="415600" y="6695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return value </a:t>
            </a:r>
            <a:endParaRPr>
              <a:solidFill>
                <a:srgbClr val="FFFFFF"/>
              </a:solidFill>
            </a:endParaRPr>
          </a:p>
        </p:txBody>
      </p:sp>
      <p:sp>
        <p:nvSpPr>
          <p:cNvPr id="517" name="Google Shape;517;p46"/>
          <p:cNvSpPr txBox="1"/>
          <p:nvPr>
            <p:ph idx="4294967295" type="body"/>
          </p:nvPr>
        </p:nvSpPr>
        <p:spPr>
          <a:xfrm>
            <a:off x="415650" y="1597983"/>
            <a:ext cx="11360700" cy="4555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Is i</a:t>
            </a:r>
            <a:r>
              <a:rPr lang="en" sz="3600">
                <a:solidFill>
                  <a:srgbClr val="FFFFFF"/>
                </a:solidFill>
              </a:rPr>
              <a:t>nsignificant</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-0.10</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(0.18)</a:t>
            </a:r>
            <a:endParaRPr sz="3600">
              <a:solidFill>
                <a:srgbClr val="FFFFFF"/>
              </a:solidFill>
            </a:endParaRPr>
          </a:p>
        </p:txBody>
      </p:sp>
      <p:sp>
        <p:nvSpPr>
          <p:cNvPr id="518" name="Google Shape;518;p46"/>
          <p:cNvSpPr/>
          <p:nvPr/>
        </p:nvSpPr>
        <p:spPr>
          <a:xfrm>
            <a:off x="596825" y="2080150"/>
            <a:ext cx="5784536" cy="536951"/>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Insignificant Impact</a:t>
            </a:r>
          </a:p>
        </p:txBody>
      </p:sp>
      <p:grpSp>
        <p:nvGrpSpPr>
          <p:cNvPr id="519" name="Google Shape;519;p46"/>
          <p:cNvGrpSpPr/>
          <p:nvPr/>
        </p:nvGrpSpPr>
        <p:grpSpPr>
          <a:xfrm>
            <a:off x="7455250" y="244925"/>
            <a:ext cx="3806936" cy="6368149"/>
            <a:chOff x="7455250" y="244925"/>
            <a:chExt cx="3806936" cy="6368149"/>
          </a:xfrm>
        </p:grpSpPr>
        <p:pic>
          <p:nvPicPr>
            <p:cNvPr id="520" name="Google Shape;520;p46"/>
            <p:cNvPicPr preferRelativeResize="0"/>
            <p:nvPr/>
          </p:nvPicPr>
          <p:blipFill>
            <a:blip r:embed="rId3">
              <a:alphaModFix/>
            </a:blip>
            <a:stretch>
              <a:fillRect/>
            </a:stretch>
          </p:blipFill>
          <p:spPr>
            <a:xfrm>
              <a:off x="7455262" y="244925"/>
              <a:ext cx="3806924" cy="6368149"/>
            </a:xfrm>
            <a:prstGeom prst="rect">
              <a:avLst/>
            </a:prstGeom>
            <a:noFill/>
            <a:ln>
              <a:noFill/>
            </a:ln>
          </p:spPr>
        </p:pic>
        <p:pic>
          <p:nvPicPr>
            <p:cNvPr id="521" name="Google Shape;521;p46"/>
            <p:cNvPicPr preferRelativeResize="0"/>
            <p:nvPr/>
          </p:nvPicPr>
          <p:blipFill rotWithShape="1">
            <a:blip r:embed="rId4">
              <a:alphaModFix/>
            </a:blip>
            <a:srcRect b="16484" l="1429" r="0" t="1136"/>
            <a:stretch/>
          </p:blipFill>
          <p:spPr>
            <a:xfrm>
              <a:off x="7455250" y="5690538"/>
              <a:ext cx="1964225" cy="263675"/>
            </a:xfrm>
            <a:prstGeom prst="rect">
              <a:avLst/>
            </a:prstGeom>
            <a:noFill/>
            <a:ln>
              <a:noFill/>
            </a:ln>
          </p:spPr>
        </p:pic>
      </p:grpSp>
      <p:sp>
        <p:nvSpPr>
          <p:cNvPr id="522" name="Google Shape;522;p46"/>
          <p:cNvSpPr/>
          <p:nvPr/>
        </p:nvSpPr>
        <p:spPr>
          <a:xfrm>
            <a:off x="7332525" y="5621975"/>
            <a:ext cx="4052400" cy="400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7"/>
          <p:cNvSpPr txBox="1"/>
          <p:nvPr>
            <p:ph idx="4294967295" type="body"/>
          </p:nvPr>
        </p:nvSpPr>
        <p:spPr>
          <a:xfrm>
            <a:off x="339400" y="138423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2  Marginal Plot</a:t>
            </a:r>
            <a:endParaRPr sz="3600">
              <a:solidFill>
                <a:srgbClr val="FFFFFF"/>
              </a:solidFill>
            </a:endParaRPr>
          </a:p>
          <a:p>
            <a:pPr indent="0" lvl="0" marL="0" rtl="0" algn="l">
              <a:spcBef>
                <a:spcPts val="1000"/>
              </a:spcBef>
              <a:spcAft>
                <a:spcPts val="0"/>
              </a:spcAft>
              <a:buNone/>
            </a:pPr>
            <a:r>
              <a:rPr lang="en" sz="3600">
                <a:solidFill>
                  <a:srgbClr val="FFFFFF"/>
                </a:solidFill>
              </a:rPr>
              <a:t>        Almost Parallel  </a:t>
            </a:r>
            <a:endParaRPr sz="3600">
              <a:solidFill>
                <a:srgbClr val="FFFFFF"/>
              </a:solidFill>
            </a:endParaRPr>
          </a:p>
        </p:txBody>
      </p:sp>
      <p:sp>
        <p:nvSpPr>
          <p:cNvPr id="529" name="Google Shape;529;p47"/>
          <p:cNvSpPr txBox="1"/>
          <p:nvPr>
            <p:ph idx="4294967295" type="title"/>
          </p:nvPr>
        </p:nvSpPr>
        <p:spPr>
          <a:xfrm>
            <a:off x="339400" y="44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return value </a:t>
            </a:r>
            <a:endParaRPr>
              <a:solidFill>
                <a:srgbClr val="FFFFFF"/>
              </a:solidFill>
            </a:endParaRPr>
          </a:p>
        </p:txBody>
      </p:sp>
      <p:pic>
        <p:nvPicPr>
          <p:cNvPr id="530" name="Google Shape;530;p47"/>
          <p:cNvPicPr preferRelativeResize="0"/>
          <p:nvPr/>
        </p:nvPicPr>
        <p:blipFill>
          <a:blip r:embed="rId3">
            <a:alphaModFix/>
          </a:blip>
          <a:stretch>
            <a:fillRect/>
          </a:stretch>
        </p:blipFill>
        <p:spPr>
          <a:xfrm>
            <a:off x="5473525" y="1496500"/>
            <a:ext cx="6566077" cy="4717651"/>
          </a:xfrm>
          <a:prstGeom prst="rect">
            <a:avLst/>
          </a:prstGeom>
          <a:noFill/>
          <a:ln>
            <a:noFill/>
          </a:ln>
        </p:spPr>
      </p:pic>
      <p:sp>
        <p:nvSpPr>
          <p:cNvPr id="531" name="Google Shape;531;p47"/>
          <p:cNvSpPr/>
          <p:nvPr/>
        </p:nvSpPr>
        <p:spPr>
          <a:xfrm>
            <a:off x="520625" y="1747650"/>
            <a:ext cx="4821300" cy="489849"/>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Insignificant Impact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8"/>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538" name="Google Shape;538;p48"/>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4"/>
                </a:solidFill>
                <a:latin typeface="Arial"/>
                <a:ea typeface="Arial"/>
                <a:cs typeface="Arial"/>
                <a:sym typeface="Arial"/>
              </a:rPr>
              <a:t>     </a:t>
            </a:r>
            <a:r>
              <a:rPr b="1" lang="en" sz="3000">
                <a:solidFill>
                  <a:srgbClr val="FFFFFF"/>
                </a:solidFill>
                <a:latin typeface="Arial"/>
                <a:ea typeface="Arial"/>
                <a:cs typeface="Arial"/>
                <a:sym typeface="Arial"/>
              </a:rPr>
              <a:t>For ONLINE Return Quantity</a:t>
            </a:r>
            <a:endParaRPr b="1" sz="3000">
              <a:solidFill>
                <a:srgbClr val="FFFFFF"/>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lt2"/>
              </a:solidFill>
              <a:latin typeface="Arial"/>
              <a:ea typeface="Arial"/>
              <a:cs typeface="Arial"/>
              <a:sym typeface="Arial"/>
            </a:endParaRPr>
          </a:p>
          <a:p>
            <a:pPr indent="0" lvl="0" marL="457200" rtl="0" algn="l">
              <a:lnSpc>
                <a:spcPct val="100000"/>
              </a:lnSpc>
              <a:spcBef>
                <a:spcPts val="1000"/>
              </a:spcBef>
              <a:spcAft>
                <a:spcPts val="0"/>
              </a:spcAft>
              <a:buNone/>
            </a:pPr>
            <a:r>
              <a:rPr b="1" lang="en" sz="3000">
                <a:solidFill>
                  <a:schemeClr val="lt2"/>
                </a:solidFill>
                <a:latin typeface="Arial"/>
                <a:ea typeface="Arial"/>
                <a:cs typeface="Arial"/>
                <a:sym typeface="Arial"/>
              </a:rPr>
              <a:t>Negative Binomial model</a:t>
            </a:r>
            <a:endParaRPr b="1" sz="30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         Returnquantity ~ </a:t>
            </a:r>
            <a:r>
              <a:rPr b="1" lang="en">
                <a:solidFill>
                  <a:srgbClr val="FFFFFF"/>
                </a:solidFill>
              </a:rPr>
              <a:t>month_group</a:t>
            </a:r>
            <a:r>
              <a:rPr b="1" lang="en">
                <a:solidFill>
                  <a:srgbClr val="FFFFFF"/>
                </a:solidFill>
              </a:rPr>
              <a:t>*policy_change</a:t>
            </a:r>
            <a:r>
              <a:rPr lang="en">
                <a:solidFill>
                  <a:srgbClr val="FFFFFF"/>
                </a:solidFill>
              </a:rPr>
              <a:t> + ln(salesquantity) +    </a:t>
            </a:r>
            <a:endParaRPr>
              <a:solidFill>
                <a:srgbClr val="FFFFFF"/>
              </a:solidFill>
            </a:endParaRPr>
          </a:p>
          <a:p>
            <a:pPr indent="0" lvl="0" marL="0" rtl="0" algn="l">
              <a:lnSpc>
                <a:spcPct val="10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indent="0" lvl="0" marL="0" rtl="0" algn="l">
              <a:lnSpc>
                <a:spcPct val="100000"/>
              </a:lnSpc>
              <a:spcBef>
                <a:spcPts val="2133"/>
              </a:spcBef>
              <a:spcAft>
                <a:spcPts val="2133"/>
              </a:spcAft>
              <a:buClr>
                <a:schemeClr val="dk1"/>
              </a:buClr>
              <a:buSzPts val="1100"/>
              <a:buFont typeface="Arial"/>
              <a:buNone/>
            </a:pPr>
            <a:r>
              <a:rPr lang="en">
                <a:solidFill>
                  <a:srgbClr val="FFFFFF"/>
                </a:solidFill>
              </a:rPr>
              <a:t>         avg_residency +avg_childowner</a:t>
            </a:r>
            <a:br>
              <a:rPr lang="en">
                <a:solidFill>
                  <a:srgbClr val="FFFFFF"/>
                </a:solidFill>
              </a:rPr>
            </a:br>
            <a:endParaRPr/>
          </a:p>
        </p:txBody>
      </p:sp>
      <p:sp>
        <p:nvSpPr>
          <p:cNvPr id="539" name="Google Shape;539;p48"/>
          <p:cNvSpPr/>
          <p:nvPr/>
        </p:nvSpPr>
        <p:spPr>
          <a:xfrm rot="-6029205">
            <a:off x="614416" y="1697832"/>
            <a:ext cx="397235" cy="34233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540" name="Google Shape;540;p48"/>
          <p:cNvSpPr/>
          <p:nvPr/>
        </p:nvSpPr>
        <p:spPr>
          <a:xfrm>
            <a:off x="6653675" y="222650"/>
            <a:ext cx="5463000" cy="2110200"/>
          </a:xfrm>
          <a:prstGeom prst="wedgeRectCallout">
            <a:avLst>
              <a:gd fmla="val -42941" name="adj1"/>
              <a:gd fmla="val 71822" name="adj2"/>
            </a:avLst>
          </a:prstGeom>
          <a:solidFill>
            <a:schemeClr val="accen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541" name="Google Shape;541;p48"/>
          <p:cNvSpPr/>
          <p:nvPr/>
        </p:nvSpPr>
        <p:spPr>
          <a:xfrm>
            <a:off x="8172576" y="669575"/>
            <a:ext cx="999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8198575" y="1521800"/>
            <a:ext cx="1038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8"/>
          <p:cNvSpPr/>
          <p:nvPr/>
        </p:nvSpPr>
        <p:spPr>
          <a:xfrm>
            <a:off x="3740850" y="3352800"/>
            <a:ext cx="4431600" cy="514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49"/>
          <p:cNvSpPr txBox="1"/>
          <p:nvPr>
            <p:ph idx="4294967295" type="body"/>
          </p:nvPr>
        </p:nvSpPr>
        <p:spPr>
          <a:xfrm>
            <a:off x="415650" y="1521783"/>
            <a:ext cx="11360700" cy="4555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1  Coefficient of interaction term</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0.89*</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(0.06)</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Decrease 11% on return quantity</a:t>
            </a:r>
            <a:endParaRPr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sp>
        <p:nvSpPr>
          <p:cNvPr id="550" name="Google Shape;550;p49"/>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return quantity </a:t>
            </a:r>
            <a:endParaRPr>
              <a:solidFill>
                <a:srgbClr val="FFFFFF"/>
              </a:solidFill>
            </a:endParaRPr>
          </a:p>
        </p:txBody>
      </p:sp>
      <p:pic>
        <p:nvPicPr>
          <p:cNvPr id="551" name="Google Shape;551;p49"/>
          <p:cNvPicPr preferRelativeResize="0"/>
          <p:nvPr/>
        </p:nvPicPr>
        <p:blipFill>
          <a:blip r:embed="rId3">
            <a:alphaModFix/>
          </a:blip>
          <a:stretch>
            <a:fillRect/>
          </a:stretch>
        </p:blipFill>
        <p:spPr>
          <a:xfrm>
            <a:off x="7820200" y="154813"/>
            <a:ext cx="3956100" cy="6548384"/>
          </a:xfrm>
          <a:prstGeom prst="rect">
            <a:avLst/>
          </a:prstGeom>
          <a:noFill/>
          <a:ln>
            <a:noFill/>
          </a:ln>
        </p:spPr>
      </p:pic>
      <p:sp>
        <p:nvSpPr>
          <p:cNvPr id="552" name="Google Shape;552;p49"/>
          <p:cNvSpPr/>
          <p:nvPr/>
        </p:nvSpPr>
        <p:spPr>
          <a:xfrm>
            <a:off x="7785550" y="5683350"/>
            <a:ext cx="3956100" cy="4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
        <p:nvSpPr>
          <p:cNvPr id="553" name="Google Shape;553;p49"/>
          <p:cNvSpPr/>
          <p:nvPr/>
        </p:nvSpPr>
        <p:spPr>
          <a:xfrm>
            <a:off x="596825" y="2003950"/>
            <a:ext cx="5321027" cy="593775"/>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Significant Impact</a:t>
            </a:r>
          </a:p>
        </p:txBody>
      </p:sp>
      <p:pic>
        <p:nvPicPr>
          <p:cNvPr id="554" name="Google Shape;554;p49"/>
          <p:cNvPicPr preferRelativeResize="0"/>
          <p:nvPr/>
        </p:nvPicPr>
        <p:blipFill rotWithShape="1">
          <a:blip r:embed="rId4">
            <a:alphaModFix/>
          </a:blip>
          <a:srcRect b="16484" l="1429" r="0" t="1136"/>
          <a:stretch/>
        </p:blipFill>
        <p:spPr>
          <a:xfrm>
            <a:off x="7820200" y="5690563"/>
            <a:ext cx="1964225" cy="263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0"/>
          <p:cNvSpPr txBox="1"/>
          <p:nvPr>
            <p:ph idx="4294967295"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2  Marginal Plot</a:t>
            </a:r>
            <a:endParaRPr sz="3600">
              <a:solidFill>
                <a:srgbClr val="FFFFFF"/>
              </a:solidFill>
            </a:endParaRPr>
          </a:p>
          <a:p>
            <a:pPr indent="0" lvl="0" marL="0" rtl="0" algn="l">
              <a:spcBef>
                <a:spcPts val="1000"/>
              </a:spcBef>
              <a:spcAft>
                <a:spcPts val="0"/>
              </a:spcAft>
              <a:buNone/>
            </a:pPr>
            <a:r>
              <a:rPr lang="en" sz="3600">
                <a:solidFill>
                  <a:srgbClr val="FFFFFF"/>
                </a:solidFill>
              </a:rPr>
              <a:t>Decrease in return quantity </a:t>
            </a:r>
            <a:endParaRPr sz="3600">
              <a:solidFill>
                <a:srgbClr val="FFFFFF"/>
              </a:solidFill>
            </a:endParaRPr>
          </a:p>
        </p:txBody>
      </p:sp>
      <p:sp>
        <p:nvSpPr>
          <p:cNvPr id="561" name="Google Shape;561;p50"/>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Online return quantity </a:t>
            </a:r>
            <a:endParaRPr>
              <a:solidFill>
                <a:srgbClr val="FFFFFF"/>
              </a:solidFill>
            </a:endParaRPr>
          </a:p>
        </p:txBody>
      </p:sp>
      <p:pic>
        <p:nvPicPr>
          <p:cNvPr id="562" name="Google Shape;562;p50"/>
          <p:cNvPicPr preferRelativeResize="0"/>
          <p:nvPr/>
        </p:nvPicPr>
        <p:blipFill>
          <a:blip r:embed="rId3">
            <a:alphaModFix/>
          </a:blip>
          <a:stretch>
            <a:fillRect/>
          </a:stretch>
        </p:blipFill>
        <p:spPr>
          <a:xfrm>
            <a:off x="5673350" y="1907975"/>
            <a:ext cx="6518649" cy="4661050"/>
          </a:xfrm>
          <a:prstGeom prst="rect">
            <a:avLst/>
          </a:prstGeom>
          <a:noFill/>
          <a:ln>
            <a:noFill/>
          </a:ln>
        </p:spPr>
      </p:pic>
      <p:sp>
        <p:nvSpPr>
          <p:cNvPr id="563" name="Google Shape;563;p50"/>
          <p:cNvSpPr/>
          <p:nvPr/>
        </p:nvSpPr>
        <p:spPr>
          <a:xfrm>
            <a:off x="596825" y="1900050"/>
            <a:ext cx="4628328" cy="489849"/>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Significant Impact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1"/>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Online Return</a:t>
            </a:r>
            <a:endParaRPr>
              <a:solidFill>
                <a:schemeClr val="lt1"/>
              </a:solidFill>
            </a:endParaRPr>
          </a:p>
        </p:txBody>
      </p:sp>
      <p:sp>
        <p:nvSpPr>
          <p:cNvPr id="570" name="Google Shape;570;p51"/>
          <p:cNvSpPr txBox="1"/>
          <p:nvPr>
            <p:ph idx="4294967295" type="body"/>
          </p:nvPr>
        </p:nvSpPr>
        <p:spPr>
          <a:xfrm>
            <a:off x="702500" y="1933500"/>
            <a:ext cx="11073900" cy="3862500"/>
          </a:xfrm>
          <a:prstGeom prst="rect">
            <a:avLst/>
          </a:prstGeom>
          <a:noFill/>
          <a:ln cap="flat" cmpd="sng" w="76200">
            <a:solidFill>
              <a:schemeClr val="accent1"/>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return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lead to </a:t>
            </a:r>
            <a:r>
              <a:rPr lang="en" sz="3600" u="sng">
                <a:solidFill>
                  <a:schemeClr val="lt1"/>
                </a:solidFill>
              </a:rPr>
              <a:t>11% decrease</a:t>
            </a:r>
            <a:r>
              <a:rPr lang="en" sz="3600">
                <a:solidFill>
                  <a:schemeClr val="lt1"/>
                </a:solidFill>
              </a:rPr>
              <a:t> on online return quantity.</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pic>
        <p:nvPicPr>
          <p:cNvPr id="571" name="Google Shape;571;p51"/>
          <p:cNvPicPr preferRelativeResize="0"/>
          <p:nvPr/>
        </p:nvPicPr>
        <p:blipFill>
          <a:blip r:embed="rId3">
            <a:alphaModFix/>
          </a:blip>
          <a:stretch>
            <a:fillRect/>
          </a:stretch>
        </p:blipFill>
        <p:spPr>
          <a:xfrm>
            <a:off x="10721425" y="1083825"/>
            <a:ext cx="1202175" cy="1202175"/>
          </a:xfrm>
          <a:prstGeom prst="rect">
            <a:avLst/>
          </a:prstGeom>
          <a:noFill/>
          <a:ln>
            <a:noFill/>
          </a:ln>
        </p:spPr>
      </p:pic>
      <p:sp>
        <p:nvSpPr>
          <p:cNvPr id="572" name="Google Shape;572;p51"/>
          <p:cNvSpPr/>
          <p:nvPr/>
        </p:nvSpPr>
        <p:spPr>
          <a:xfrm>
            <a:off x="0" y="815718"/>
            <a:ext cx="393600" cy="5202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2"/>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a:t>
            </a:r>
            <a:r>
              <a:rPr lang="en">
                <a:solidFill>
                  <a:schemeClr val="lt1"/>
                </a:solidFill>
              </a:rPr>
              <a:t>Research Question 4</a:t>
            </a:r>
            <a:endParaRPr>
              <a:solidFill>
                <a:schemeClr val="lt1"/>
              </a:solidFill>
            </a:endParaRPr>
          </a:p>
        </p:txBody>
      </p:sp>
      <p:sp>
        <p:nvSpPr>
          <p:cNvPr id="579" name="Google Shape;579;p52"/>
          <p:cNvSpPr txBox="1"/>
          <p:nvPr>
            <p:ph idx="4294967295" type="body"/>
          </p:nvPr>
        </p:nvSpPr>
        <p:spPr>
          <a:xfrm>
            <a:off x="415650" y="2174925"/>
            <a:ext cx="11360700" cy="1788600"/>
          </a:xfrm>
          <a:prstGeom prst="rect">
            <a:avLst/>
          </a:prstGeom>
          <a:solidFill>
            <a:srgbClr val="EA9999"/>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1800"/>
              <a:buNone/>
            </a:pPr>
            <a:r>
              <a:rPr lang="en" sz="4400">
                <a:solidFill>
                  <a:schemeClr val="lt1"/>
                </a:solidFill>
              </a:rPr>
              <a:t>    What is the impact of the policy change on </a:t>
            </a:r>
            <a:endParaRPr sz="4400">
              <a:solidFill>
                <a:schemeClr val="lt1"/>
              </a:solidFill>
            </a:endParaRPr>
          </a:p>
          <a:p>
            <a:pPr indent="0" lvl="0" marL="0" rtl="0" algn="l">
              <a:lnSpc>
                <a:spcPct val="90000"/>
              </a:lnSpc>
              <a:spcBef>
                <a:spcPts val="0"/>
              </a:spcBef>
              <a:spcAft>
                <a:spcPts val="0"/>
              </a:spcAft>
              <a:buClr>
                <a:schemeClr val="lt1"/>
              </a:buClr>
              <a:buSzPts val="1800"/>
              <a:buNone/>
            </a:pPr>
            <a:r>
              <a:rPr b="1" lang="en" sz="4400">
                <a:solidFill>
                  <a:schemeClr val="lt1"/>
                </a:solidFill>
              </a:rPr>
              <a:t>    </a:t>
            </a:r>
            <a:r>
              <a:rPr b="1" lang="en" sz="4400" u="sng">
                <a:solidFill>
                  <a:schemeClr val="lt1"/>
                </a:solidFill>
              </a:rPr>
              <a:t>physical store</a:t>
            </a:r>
            <a:r>
              <a:rPr b="1" lang="en" sz="4400">
                <a:solidFill>
                  <a:schemeClr val="lt1"/>
                </a:solidFill>
              </a:rPr>
              <a:t> </a:t>
            </a:r>
            <a:r>
              <a:rPr lang="en" sz="4400">
                <a:solidFill>
                  <a:schemeClr val="lt1"/>
                </a:solidFill>
              </a:rPr>
              <a:t>returns?</a:t>
            </a:r>
            <a:endParaRPr sz="4400">
              <a:solidFill>
                <a:schemeClr val="lt1"/>
              </a:solidFill>
            </a:endParaRPr>
          </a:p>
          <a:p>
            <a:pPr indent="0" lvl="0" marL="0" rtl="0" algn="l">
              <a:lnSpc>
                <a:spcPct val="90000"/>
              </a:lnSpc>
              <a:spcBef>
                <a:spcPts val="2133"/>
              </a:spcBef>
              <a:spcAft>
                <a:spcPts val="0"/>
              </a:spcAft>
              <a:buClr>
                <a:schemeClr val="dk1"/>
              </a:buClr>
              <a:buSzPts val="1800"/>
              <a:buNone/>
            </a:pPr>
            <a:r>
              <a:t/>
            </a:r>
            <a:endParaRPr sz="4400">
              <a:solidFill>
                <a:schemeClr val="lt1"/>
              </a:solidFill>
            </a:endParaRPr>
          </a:p>
          <a:p>
            <a:pPr indent="0" lvl="0" marL="0" rtl="0" algn="l">
              <a:lnSpc>
                <a:spcPct val="90000"/>
              </a:lnSpc>
              <a:spcBef>
                <a:spcPts val="2133"/>
              </a:spcBef>
              <a:spcAft>
                <a:spcPts val="2133"/>
              </a:spcAft>
              <a:buClr>
                <a:schemeClr val="dk1"/>
              </a:buClr>
              <a:buSzPts val="1800"/>
              <a:buNone/>
            </a:pPr>
            <a:r>
              <a:t/>
            </a:r>
            <a:endParaRPr sz="4400">
              <a:solidFill>
                <a:schemeClr val="lt1"/>
              </a:solidFill>
            </a:endParaRPr>
          </a:p>
        </p:txBody>
      </p:sp>
      <p:sp>
        <p:nvSpPr>
          <p:cNvPr id="580" name="Google Shape;580;p52"/>
          <p:cNvSpPr/>
          <p:nvPr/>
        </p:nvSpPr>
        <p:spPr>
          <a:xfrm>
            <a:off x="0" y="815718"/>
            <a:ext cx="393600" cy="520200"/>
          </a:xfrm>
          <a:prstGeom prst="rect">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Background</a:t>
            </a:r>
            <a:endParaRPr>
              <a:solidFill>
                <a:srgbClr val="FFFFFF"/>
              </a:solidFill>
            </a:endParaRPr>
          </a:p>
        </p:txBody>
      </p:sp>
      <p:sp>
        <p:nvSpPr>
          <p:cNvPr id="185" name="Google Shape;185;p17"/>
          <p:cNvSpPr txBox="1"/>
          <p:nvPr>
            <p:ph idx="1" type="body"/>
          </p:nvPr>
        </p:nvSpPr>
        <p:spPr>
          <a:xfrm>
            <a:off x="838200" y="2206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sz="3600">
                <a:solidFill>
                  <a:srgbClr val="FFFFFF"/>
                </a:solidFill>
              </a:rPr>
              <a:t>Returns </a:t>
            </a:r>
            <a:r>
              <a:rPr b="1" lang="en" sz="3600">
                <a:solidFill>
                  <a:srgbClr val="FFFFFF"/>
                </a:solidFill>
              </a:rPr>
              <a:t>reduce profits</a:t>
            </a:r>
            <a:r>
              <a:rPr lang="en" sz="3600">
                <a:solidFill>
                  <a:srgbClr val="FFFFFF"/>
                </a:solidFill>
              </a:rPr>
              <a:t> on average 5% to 6% for manufacturers and 4% for retailers (Accenture, 2011; Richardson, 2004). To get more profit , many companies have reduced their leniency of their return policy.</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p:txBody>
      </p:sp>
      <p:sp>
        <p:nvSpPr>
          <p:cNvPr id="186" name="Google Shape;186;p17"/>
          <p:cNvSpPr/>
          <p:nvPr/>
        </p:nvSpPr>
        <p:spPr>
          <a:xfrm>
            <a:off x="0" y="8157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3"/>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Sample Summary - </a:t>
            </a:r>
            <a:r>
              <a:rPr lang="en">
                <a:solidFill>
                  <a:schemeClr val="lt1"/>
                </a:solidFill>
              </a:rPr>
              <a:t>Store Return</a:t>
            </a:r>
            <a:endParaRPr>
              <a:solidFill>
                <a:schemeClr val="lt1"/>
              </a:solidFill>
            </a:endParaRPr>
          </a:p>
        </p:txBody>
      </p:sp>
      <p:sp>
        <p:nvSpPr>
          <p:cNvPr id="587" name="Google Shape;587;p53"/>
          <p:cNvSpPr txBox="1"/>
          <p:nvPr>
            <p:ph idx="4294967295"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1800"/>
              <a:buNone/>
            </a:pPr>
            <a:r>
              <a:t/>
            </a:r>
            <a:endParaRPr sz="1067">
              <a:solidFill>
                <a:schemeClr val="dk1"/>
              </a:solidFill>
              <a:latin typeface="Arial"/>
              <a:ea typeface="Arial"/>
              <a:cs typeface="Arial"/>
              <a:sym typeface="Arial"/>
            </a:endParaRPr>
          </a:p>
          <a:p>
            <a:pPr indent="0" lvl="0" marL="0" rtl="0" algn="l">
              <a:lnSpc>
                <a:spcPct val="90000"/>
              </a:lnSpc>
              <a:spcBef>
                <a:spcPts val="0"/>
              </a:spcBef>
              <a:spcAft>
                <a:spcPts val="2133"/>
              </a:spcAft>
              <a:buClr>
                <a:schemeClr val="dk1"/>
              </a:buClr>
              <a:buSzPts val="1800"/>
              <a:buNone/>
            </a:pPr>
            <a:r>
              <a:t/>
            </a:r>
            <a:endParaRPr sz="1067"/>
          </a:p>
        </p:txBody>
      </p:sp>
      <p:sp>
        <p:nvSpPr>
          <p:cNvPr id="588" name="Google Shape;588;p53"/>
          <p:cNvSpPr txBox="1"/>
          <p:nvPr>
            <p:ph idx="4294967295"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 sz="3000">
                <a:solidFill>
                  <a:schemeClr val="lt1"/>
                </a:solidFill>
                <a:latin typeface="Arial"/>
                <a:ea typeface="Arial"/>
                <a:cs typeface="Arial"/>
                <a:sym typeface="Arial"/>
              </a:rPr>
              <a:t>Total Number = 8957 (sample size)</a:t>
            </a:r>
            <a:endParaRPr b="1" sz="3000">
              <a:solidFill>
                <a:schemeClr val="accent3"/>
              </a:solidFill>
              <a:latin typeface="Arial"/>
              <a:ea typeface="Arial"/>
              <a:cs typeface="Arial"/>
              <a:sym typeface="Arial"/>
            </a:endParaRPr>
          </a:p>
          <a:p>
            <a:pPr indent="0" lvl="0" marL="457200" rtl="0" algn="l">
              <a:lnSpc>
                <a:spcPct val="90000"/>
              </a:lnSpc>
              <a:spcBef>
                <a:spcPts val="0"/>
              </a:spcBef>
              <a:spcAft>
                <a:spcPts val="0"/>
              </a:spcAft>
              <a:buNone/>
            </a:pPr>
            <a:r>
              <a:rPr b="1" lang="en" sz="3000">
                <a:solidFill>
                  <a:schemeClr val="accent3"/>
                </a:solidFill>
                <a:latin typeface="Arial"/>
                <a:ea typeface="Arial"/>
                <a:cs typeface="Arial"/>
                <a:sym typeface="Arial"/>
              </a:rPr>
              <a:t>                                             Mean             Max             Min</a:t>
            </a:r>
            <a:endParaRPr b="1" sz="3000">
              <a:solidFill>
                <a:schemeClr val="accent3"/>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Store return value </a:t>
            </a:r>
            <a:r>
              <a:rPr lang="en" sz="3000">
                <a:solidFill>
                  <a:schemeClr val="lt1"/>
                </a:solidFill>
                <a:latin typeface="Arial"/>
                <a:ea typeface="Arial"/>
                <a:cs typeface="Arial"/>
                <a:sym typeface="Arial"/>
              </a:rPr>
              <a:t>            11, 569         142,150           0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b="1" lang="en" sz="3000">
                <a:solidFill>
                  <a:schemeClr val="accent3"/>
                </a:solidFill>
                <a:latin typeface="Arial"/>
                <a:ea typeface="Arial"/>
                <a:cs typeface="Arial"/>
                <a:sym typeface="Arial"/>
              </a:rPr>
              <a:t>Store return quantity </a:t>
            </a:r>
            <a:r>
              <a:rPr lang="en" sz="3000">
                <a:solidFill>
                  <a:schemeClr val="lt1"/>
                </a:solidFill>
                <a:latin typeface="Arial"/>
                <a:ea typeface="Arial"/>
                <a:cs typeface="Arial"/>
                <a:sym typeface="Arial"/>
              </a:rPr>
              <a:t>          26.8              225               0</a:t>
            </a:r>
            <a:endParaRPr sz="3000">
              <a:solidFill>
                <a:schemeClr val="lt1"/>
              </a:solidFill>
              <a:latin typeface="Arial"/>
              <a:ea typeface="Arial"/>
              <a:cs typeface="Arial"/>
              <a:sym typeface="Arial"/>
            </a:endParaRPr>
          </a:p>
          <a:p>
            <a:pPr indent="0" lvl="0" marL="0" rtl="0" algn="l">
              <a:lnSpc>
                <a:spcPct val="90000"/>
              </a:lnSpc>
              <a:spcBef>
                <a:spcPts val="0"/>
              </a:spcBef>
              <a:spcAft>
                <a:spcPts val="0"/>
              </a:spcAft>
              <a:buClr>
                <a:srgbClr val="000000"/>
              </a:buClr>
              <a:buSzPts val="1100"/>
              <a:buNone/>
            </a:pPr>
            <a:r>
              <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Customer Demographics</a:t>
            </a:r>
            <a:endParaRPr sz="3000">
              <a:solidFill>
                <a:schemeClr val="lt1"/>
              </a:solidFill>
              <a:latin typeface="Arial"/>
              <a:ea typeface="Arial"/>
              <a:cs typeface="Arial"/>
              <a:sym typeface="Arial"/>
            </a:endParaRPr>
          </a:p>
          <a:p>
            <a:pPr indent="-419100" lvl="0" marL="457200" rtl="0" algn="l">
              <a:lnSpc>
                <a:spcPct val="90000"/>
              </a:lnSpc>
              <a:spcBef>
                <a:spcPts val="0"/>
              </a:spcBef>
              <a:spcAft>
                <a:spcPts val="0"/>
              </a:spcAft>
              <a:buClr>
                <a:schemeClr val="lt1"/>
              </a:buClr>
              <a:buSzPts val="3000"/>
              <a:buFont typeface="Arial"/>
              <a:buChar char="•"/>
            </a:pPr>
            <a:r>
              <a:rPr lang="en" sz="3000">
                <a:solidFill>
                  <a:schemeClr val="lt1"/>
                </a:solidFill>
                <a:latin typeface="Arial"/>
                <a:ea typeface="Arial"/>
                <a:cs typeface="Arial"/>
                <a:sym typeface="Arial"/>
              </a:rPr>
              <a:t>Seasonality</a:t>
            </a:r>
            <a:endParaRPr sz="30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4"/>
          <p:cNvSpPr txBox="1"/>
          <p:nvPr>
            <p:ph idx="4294967295" type="title"/>
          </p:nvPr>
        </p:nvSpPr>
        <p:spPr>
          <a:xfrm>
            <a:off x="415600" y="4409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Variables - Store Return</a:t>
            </a:r>
            <a:endParaRPr>
              <a:solidFill>
                <a:srgbClr val="FFFFFF"/>
              </a:solidFill>
            </a:endParaRPr>
          </a:p>
        </p:txBody>
      </p:sp>
      <p:pic>
        <p:nvPicPr>
          <p:cNvPr id="595" name="Google Shape;595;p54"/>
          <p:cNvPicPr preferRelativeResize="0"/>
          <p:nvPr/>
        </p:nvPicPr>
        <p:blipFill rotWithShape="1">
          <a:blip r:embed="rId3">
            <a:alphaModFix/>
          </a:blip>
          <a:srcRect b="0" l="0" r="0" t="0"/>
          <a:stretch/>
        </p:blipFill>
        <p:spPr>
          <a:xfrm>
            <a:off x="1937182" y="1356983"/>
            <a:ext cx="8644051" cy="5321367"/>
          </a:xfrm>
          <a:prstGeom prst="rect">
            <a:avLst/>
          </a:prstGeom>
          <a:noFill/>
          <a:ln>
            <a:noFill/>
          </a:ln>
        </p:spPr>
      </p:pic>
      <p:sp>
        <p:nvSpPr>
          <p:cNvPr id="596" name="Google Shape;596;p54"/>
          <p:cNvSpPr/>
          <p:nvPr/>
        </p:nvSpPr>
        <p:spPr>
          <a:xfrm>
            <a:off x="1937175" y="3206350"/>
            <a:ext cx="8643900" cy="222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flipH="1" rot="10800000">
            <a:off x="1937175" y="3600725"/>
            <a:ext cx="8646600" cy="2439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6371075" y="818575"/>
            <a:ext cx="2746200" cy="496500"/>
          </a:xfrm>
          <a:prstGeom prst="wedgeRectCallout">
            <a:avLst>
              <a:gd fmla="val -44054" name="adj1"/>
              <a:gd fmla="val 85896"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rgbClr val="FFFFFF"/>
                </a:solidFill>
              </a:rPr>
              <a:t> Dependent Variables:</a:t>
            </a:r>
            <a:endParaRPr b="1" sz="1800">
              <a:solidFill>
                <a:srgbClr val="FFFFFF"/>
              </a:solidFill>
            </a:endParaRPr>
          </a:p>
          <a:p>
            <a:pPr indent="0" lvl="0" marL="0" rtl="0" algn="l">
              <a:spcBef>
                <a:spcPts val="0"/>
              </a:spcBef>
              <a:spcAft>
                <a:spcPts val="0"/>
              </a:spcAft>
              <a:buNone/>
            </a:pPr>
            <a:r>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55"/>
          <p:cNvSpPr txBox="1"/>
          <p:nvPr>
            <p:ph idx="4294967295" type="body"/>
          </p:nvPr>
        </p:nvSpPr>
        <p:spPr>
          <a:xfrm>
            <a:off x="41560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4"/>
                </a:solidFill>
                <a:latin typeface="Arial"/>
                <a:ea typeface="Arial"/>
                <a:cs typeface="Arial"/>
                <a:sym typeface="Arial"/>
              </a:rPr>
              <a:t>     </a:t>
            </a:r>
            <a:r>
              <a:rPr b="1" lang="en" sz="3000">
                <a:solidFill>
                  <a:srgbClr val="E06666"/>
                </a:solidFill>
                <a:latin typeface="Arial"/>
                <a:ea typeface="Arial"/>
                <a:cs typeface="Arial"/>
                <a:sym typeface="Arial"/>
              </a:rPr>
              <a:t>For STORE Return Value</a:t>
            </a:r>
            <a:endParaRPr sz="3000">
              <a:solidFill>
                <a:srgbClr val="E06666"/>
              </a:solidFill>
            </a:endParaRPr>
          </a:p>
          <a:p>
            <a:pPr indent="0" lvl="0" marL="0" rtl="0" algn="l">
              <a:lnSpc>
                <a:spcPct val="90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ln (returnvalue+1) ~ </a:t>
            </a:r>
            <a:r>
              <a:rPr lang="en">
                <a:solidFill>
                  <a:srgbClr val="FFFFFF"/>
                </a:solidFill>
              </a:rPr>
              <a:t>policy_change </a:t>
            </a:r>
            <a:r>
              <a:rPr lang="en">
                <a:solidFill>
                  <a:srgbClr val="FFFFFF"/>
                </a:solidFill>
              </a:rPr>
              <a:t>+ </a:t>
            </a:r>
            <a:r>
              <a:rPr lang="en">
                <a:solidFill>
                  <a:srgbClr val="FFFFFF"/>
                </a:solidFill>
              </a:rPr>
              <a:t>month_group </a:t>
            </a:r>
            <a:r>
              <a:rPr lang="en">
                <a:solidFill>
                  <a:srgbClr val="FFFFFF"/>
                </a:solidFill>
              </a:rPr>
              <a:t>+ avg_female +avg_age + avg_income + avg_homeowner + avg_residency + avg_childowner +store_average_price + log(store_number_of_skus) + sa_gender + sa_full_time + sa_avg_years_of_exp + sa_married + sa_avg_rate_of_pay + store_average_price+sa_dependent + </a:t>
            </a:r>
            <a:r>
              <a:rPr b="1" lang="en" sz="3000">
                <a:solidFill>
                  <a:srgbClr val="FFFFFF"/>
                </a:solidFill>
              </a:rPr>
              <a:t>month_group*policy_change</a:t>
            </a:r>
            <a:endParaRPr b="1" sz="3000">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605" name="Google Shape;605;p55"/>
          <p:cNvSpPr/>
          <p:nvPr/>
        </p:nvSpPr>
        <p:spPr>
          <a:xfrm rot="-6029205">
            <a:off x="614416" y="1697832"/>
            <a:ext cx="397235" cy="342335"/>
          </a:xfrm>
          <a:prstGeom prst="triangle">
            <a:avLst>
              <a:gd fmla="val 50000" name="adj"/>
            </a:avLst>
          </a:prstGeom>
          <a:solidFill>
            <a:srgbClr val="E0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606" name="Google Shape;606;p55"/>
          <p:cNvSpPr/>
          <p:nvPr/>
        </p:nvSpPr>
        <p:spPr>
          <a:xfrm>
            <a:off x="6026725" y="222650"/>
            <a:ext cx="57495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 </a:t>
            </a:r>
            <a:r>
              <a:rPr lang="en"/>
              <a:t>=</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607" name="Google Shape;607;p55"/>
          <p:cNvSpPr/>
          <p:nvPr/>
        </p:nvSpPr>
        <p:spPr>
          <a:xfrm>
            <a:off x="7558900" y="6695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7482700" y="14707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txBox="1"/>
          <p:nvPr>
            <p:ph idx="4294967295" type="title"/>
          </p:nvPr>
        </p:nvSpPr>
        <p:spPr>
          <a:xfrm>
            <a:off x="415600" y="593375"/>
            <a:ext cx="52674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610" name="Google Shape;610;p55"/>
          <p:cNvSpPr/>
          <p:nvPr/>
        </p:nvSpPr>
        <p:spPr>
          <a:xfrm>
            <a:off x="6026725" y="4641100"/>
            <a:ext cx="4675200" cy="514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56"/>
          <p:cNvSpPr txBox="1"/>
          <p:nvPr>
            <p:ph idx="4294967295" type="body"/>
          </p:nvPr>
        </p:nvSpPr>
        <p:spPr>
          <a:xfrm>
            <a:off x="730425" y="1848183"/>
            <a:ext cx="11360700" cy="4555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Coefficient of interaction term</a:t>
            </a:r>
            <a:r>
              <a:rPr b="1" lang="en" sz="3600">
                <a:solidFill>
                  <a:srgbClr val="FFFFFF"/>
                </a:solidFill>
              </a:rPr>
              <a:t> </a:t>
            </a:r>
            <a:endParaRPr b="1" sz="3600">
              <a:solidFill>
                <a:srgbClr val="FFFFFF"/>
              </a:solidFill>
            </a:endParaRPr>
          </a:p>
          <a:p>
            <a:pPr indent="0" lvl="0" marL="0" rtl="0" algn="l">
              <a:lnSpc>
                <a:spcPct val="100000"/>
              </a:lnSpc>
              <a:spcBef>
                <a:spcPts val="0"/>
              </a:spcBef>
              <a:spcAft>
                <a:spcPts val="0"/>
              </a:spcAft>
              <a:buNone/>
            </a:pPr>
            <a:r>
              <a:rPr b="1" lang="en" sz="3600">
                <a:solidFill>
                  <a:srgbClr val="FFFFFF"/>
                </a:solidFill>
              </a:rPr>
              <a:t>           </a:t>
            </a:r>
            <a:r>
              <a:rPr lang="en" sz="3600">
                <a:solidFill>
                  <a:srgbClr val="FFFFFF"/>
                </a:solidFill>
              </a:rPr>
              <a:t> -0.265***</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(0.024)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26.5% decrease in return value</a:t>
            </a:r>
            <a:endParaRPr sz="3600">
              <a:solidFill>
                <a:srgbClr val="FFFFFF"/>
              </a:solidFill>
            </a:endParaRPr>
          </a:p>
        </p:txBody>
      </p:sp>
      <p:pic>
        <p:nvPicPr>
          <p:cNvPr id="617" name="Google Shape;617;p56"/>
          <p:cNvPicPr preferRelativeResize="0"/>
          <p:nvPr/>
        </p:nvPicPr>
        <p:blipFill>
          <a:blip r:embed="rId3">
            <a:alphaModFix/>
          </a:blip>
          <a:stretch>
            <a:fillRect/>
          </a:stretch>
        </p:blipFill>
        <p:spPr>
          <a:xfrm>
            <a:off x="1859475" y="4902275"/>
            <a:ext cx="5969031" cy="763500"/>
          </a:xfrm>
          <a:prstGeom prst="rect">
            <a:avLst/>
          </a:prstGeom>
          <a:noFill/>
          <a:ln cap="flat" cmpd="sng" w="28575">
            <a:solidFill>
              <a:srgbClr val="FF0000"/>
            </a:solidFill>
            <a:prstDash val="solid"/>
            <a:round/>
            <a:headEnd len="sm" w="sm" type="none"/>
            <a:tailEnd len="sm" w="sm" type="none"/>
          </a:ln>
        </p:spPr>
      </p:pic>
      <p:sp>
        <p:nvSpPr>
          <p:cNvPr id="618" name="Google Shape;618;p56"/>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Results - Store return value</a:t>
            </a:r>
            <a:endParaRPr>
              <a:solidFill>
                <a:schemeClr val="lt1"/>
              </a:solidFill>
            </a:endParaRPr>
          </a:p>
        </p:txBody>
      </p:sp>
      <p:sp>
        <p:nvSpPr>
          <p:cNvPr id="619" name="Google Shape;619;p56"/>
          <p:cNvSpPr/>
          <p:nvPr/>
        </p:nvSpPr>
        <p:spPr>
          <a:xfrm>
            <a:off x="5576400" y="4959875"/>
            <a:ext cx="1039200" cy="648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56"/>
          <p:cNvPicPr preferRelativeResize="0"/>
          <p:nvPr/>
        </p:nvPicPr>
        <p:blipFill>
          <a:blip r:embed="rId4">
            <a:alphaModFix/>
          </a:blip>
          <a:stretch>
            <a:fillRect/>
          </a:stretch>
        </p:blipFill>
        <p:spPr>
          <a:xfrm>
            <a:off x="9040800" y="74225"/>
            <a:ext cx="2569099" cy="6634501"/>
          </a:xfrm>
          <a:prstGeom prst="rect">
            <a:avLst/>
          </a:prstGeom>
          <a:noFill/>
          <a:ln>
            <a:noFill/>
          </a:ln>
        </p:spPr>
      </p:pic>
      <p:sp>
        <p:nvSpPr>
          <p:cNvPr id="621" name="Google Shape;621;p56"/>
          <p:cNvSpPr/>
          <p:nvPr/>
        </p:nvSpPr>
        <p:spPr>
          <a:xfrm>
            <a:off x="8964600" y="5195825"/>
            <a:ext cx="2569200" cy="25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596825" y="1851550"/>
            <a:ext cx="5321027" cy="536951"/>
          </a:xfrm>
          <a:prstGeom prst="rect">
            <a:avLst/>
          </a:prstGeom>
        </p:spPr>
        <p:txBody>
          <a:bodyPr>
            <a:prstTxWarp prst="textPlain"/>
          </a:bodyPr>
          <a:lstStyle/>
          <a:p>
            <a:pPr lvl="0" algn="ctr"/>
            <a:r>
              <a:rPr b="1" i="0">
                <a:ln cap="flat" cmpd="sng" w="9525">
                  <a:solidFill>
                    <a:srgbClr val="E06666"/>
                  </a:solidFill>
                  <a:prstDash val="solid"/>
                  <a:round/>
                  <a:headEnd len="sm" w="sm" type="none"/>
                  <a:tailEnd len="sm" w="sm" type="none"/>
                </a:ln>
                <a:solidFill>
                  <a:srgbClr val="E06666"/>
                </a:solidFill>
                <a:latin typeface="Arial"/>
              </a:rPr>
              <a:t>Significant Impact</a:t>
            </a:r>
          </a:p>
        </p:txBody>
      </p:sp>
      <p:pic>
        <p:nvPicPr>
          <p:cNvPr id="623" name="Google Shape;623;p56"/>
          <p:cNvPicPr preferRelativeResize="0"/>
          <p:nvPr/>
        </p:nvPicPr>
        <p:blipFill rotWithShape="1">
          <a:blip r:embed="rId5">
            <a:alphaModFix/>
          </a:blip>
          <a:srcRect b="16484" l="1429" r="0" t="1136"/>
          <a:stretch/>
        </p:blipFill>
        <p:spPr>
          <a:xfrm>
            <a:off x="1859475" y="5069650"/>
            <a:ext cx="2423849" cy="325375"/>
          </a:xfrm>
          <a:prstGeom prst="rect">
            <a:avLst/>
          </a:prstGeom>
          <a:noFill/>
          <a:ln>
            <a:noFill/>
          </a:ln>
        </p:spPr>
      </p:pic>
      <p:pic>
        <p:nvPicPr>
          <p:cNvPr id="624" name="Google Shape;624;p56"/>
          <p:cNvPicPr preferRelativeResize="0"/>
          <p:nvPr/>
        </p:nvPicPr>
        <p:blipFill rotWithShape="1">
          <a:blip r:embed="rId5">
            <a:alphaModFix/>
          </a:blip>
          <a:srcRect b="16484" l="1429" r="0" t="1136"/>
          <a:stretch/>
        </p:blipFill>
        <p:spPr>
          <a:xfrm>
            <a:off x="9040800" y="5255527"/>
            <a:ext cx="1039200" cy="1394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57"/>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4"/>
                </a:solidFill>
                <a:latin typeface="Arial"/>
                <a:ea typeface="Arial"/>
                <a:cs typeface="Arial"/>
                <a:sym typeface="Arial"/>
              </a:rPr>
              <a:t>     </a:t>
            </a:r>
            <a:r>
              <a:rPr b="1" lang="en" sz="3000">
                <a:solidFill>
                  <a:srgbClr val="E06666"/>
                </a:solidFill>
                <a:latin typeface="Arial"/>
                <a:ea typeface="Arial"/>
                <a:cs typeface="Arial"/>
                <a:sym typeface="Arial"/>
              </a:rPr>
              <a:t>For STORE Return Quantity</a:t>
            </a:r>
            <a:endParaRPr b="1" sz="3000">
              <a:solidFill>
                <a:srgbClr val="E06666"/>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accent4"/>
              </a:solidFill>
              <a:latin typeface="Arial"/>
              <a:ea typeface="Arial"/>
              <a:cs typeface="Arial"/>
              <a:sym typeface="Arial"/>
            </a:endParaRPr>
          </a:p>
          <a:p>
            <a:pPr indent="0" lvl="0" marL="0" rtl="0" algn="l">
              <a:lnSpc>
                <a:spcPct val="100000"/>
              </a:lnSpc>
              <a:spcBef>
                <a:spcPts val="0"/>
              </a:spcBef>
              <a:spcAft>
                <a:spcPts val="2133"/>
              </a:spcAft>
              <a:buClr>
                <a:schemeClr val="dk1"/>
              </a:buClr>
              <a:buSzPts val="1100"/>
              <a:buFont typeface="Arial"/>
              <a:buNone/>
            </a:pPr>
            <a:r>
              <a:rPr lang="en">
                <a:solidFill>
                  <a:srgbClr val="FFFFFF"/>
                </a:solidFill>
              </a:rPr>
              <a:t>Returnquantity ~ </a:t>
            </a:r>
            <a:r>
              <a:rPr lang="en">
                <a:solidFill>
                  <a:srgbClr val="FFFFFF"/>
                </a:solidFill>
              </a:rPr>
              <a:t>policy_change </a:t>
            </a:r>
            <a:r>
              <a:rPr lang="en">
                <a:solidFill>
                  <a:srgbClr val="FFFFFF"/>
                </a:solidFill>
              </a:rPr>
              <a:t>+ </a:t>
            </a:r>
            <a:r>
              <a:rPr lang="en">
                <a:solidFill>
                  <a:srgbClr val="FFFFFF"/>
                </a:solidFill>
              </a:rPr>
              <a:t>month_group </a:t>
            </a:r>
            <a:r>
              <a:rPr lang="en">
                <a:solidFill>
                  <a:srgbClr val="FFFFFF"/>
                </a:solidFill>
              </a:rPr>
              <a:t>+ avg_female + avg_age + avg_income + avg_homeowner + avg_residency + avg_childowner + store_average_price + sa_gender + sa_full_time + sa_avg_years_of_exp + sa_married + sa_avg_rate_of_pay + store_average_price + sa_dependent +</a:t>
            </a:r>
            <a:r>
              <a:rPr lang="en">
                <a:solidFill>
                  <a:srgbClr val="FFFFFF"/>
                </a:solidFill>
              </a:rPr>
              <a:t> </a:t>
            </a:r>
            <a:r>
              <a:rPr b="1" lang="en" sz="3000">
                <a:solidFill>
                  <a:schemeClr val="lt1"/>
                </a:solidFill>
              </a:rPr>
              <a:t>month_group*policy_change</a:t>
            </a:r>
            <a:br>
              <a:rPr lang="en">
                <a:solidFill>
                  <a:srgbClr val="FFFFFF"/>
                </a:solidFill>
              </a:rPr>
            </a:br>
            <a:br>
              <a:rPr lang="en">
                <a:solidFill>
                  <a:srgbClr val="FFFFFF"/>
                </a:solidFill>
              </a:rPr>
            </a:br>
            <a:br>
              <a:rPr lang="en">
                <a:solidFill>
                  <a:srgbClr val="FFFFFF"/>
                </a:solidFill>
              </a:rPr>
            </a:br>
            <a:endParaRPr/>
          </a:p>
        </p:txBody>
      </p:sp>
      <p:sp>
        <p:nvSpPr>
          <p:cNvPr id="631" name="Google Shape;631;p57"/>
          <p:cNvSpPr/>
          <p:nvPr/>
        </p:nvSpPr>
        <p:spPr>
          <a:xfrm>
            <a:off x="415600" y="4535475"/>
            <a:ext cx="4897200" cy="4530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7"/>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633" name="Google Shape;633;p57"/>
          <p:cNvSpPr/>
          <p:nvPr/>
        </p:nvSpPr>
        <p:spPr>
          <a:xfrm rot="-6029205">
            <a:off x="614416" y="1697832"/>
            <a:ext cx="397235" cy="342335"/>
          </a:xfrm>
          <a:prstGeom prst="triangle">
            <a:avLst>
              <a:gd fmla="val 50000" name="adj"/>
            </a:avLst>
          </a:prstGeom>
          <a:solidFill>
            <a:srgbClr val="E0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634" name="Google Shape;634;p57"/>
          <p:cNvSpPr/>
          <p:nvPr/>
        </p:nvSpPr>
        <p:spPr>
          <a:xfrm>
            <a:off x="6589800" y="146450"/>
            <a:ext cx="54276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 </a:t>
            </a:r>
            <a:r>
              <a:rPr lang="en"/>
              <a:t>=</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635" name="Google Shape;635;p57"/>
          <p:cNvSpPr/>
          <p:nvPr/>
        </p:nvSpPr>
        <p:spPr>
          <a:xfrm>
            <a:off x="8117000"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8013200" y="14335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8"/>
          <p:cNvSpPr txBox="1"/>
          <p:nvPr>
            <p:ph idx="4294967295" type="body"/>
          </p:nvPr>
        </p:nvSpPr>
        <p:spPr>
          <a:xfrm>
            <a:off x="831300" y="1781558"/>
            <a:ext cx="11360700" cy="4555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Coefficient of interaction term</a:t>
            </a:r>
            <a:r>
              <a:rPr b="1" lang="en" sz="3600">
                <a:solidFill>
                  <a:srgbClr val="FFFFFF"/>
                </a:solidFill>
              </a:rPr>
              <a:t>     </a:t>
            </a:r>
            <a:r>
              <a:rPr lang="en" sz="3600">
                <a:solidFill>
                  <a:srgbClr val="FFFFFF"/>
                </a:solidFill>
              </a:rPr>
              <a:t> </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0.82***</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(0.03)</a:t>
            </a:r>
            <a:endParaRPr sz="3600">
              <a:solidFill>
                <a:srgbClr val="FFFFFF"/>
              </a:solidFill>
            </a:endParaRPr>
          </a:p>
          <a:p>
            <a:pPr indent="0" lvl="0" marL="0" rtl="0" algn="l">
              <a:lnSpc>
                <a:spcPct val="100000"/>
              </a:lnSpc>
              <a:spcBef>
                <a:spcPts val="0"/>
              </a:spcBef>
              <a:spcAft>
                <a:spcPts val="0"/>
              </a:spcAft>
              <a:buNone/>
            </a:pPr>
            <a:r>
              <a:rPr lang="en" sz="3600">
                <a:solidFill>
                  <a:srgbClr val="FFFFFF"/>
                </a:solidFill>
              </a:rPr>
              <a:t>     18% decrease in return quantity</a:t>
            </a:r>
            <a:endParaRPr sz="3600">
              <a:solidFill>
                <a:srgbClr val="FFFFFF"/>
              </a:solidFill>
            </a:endParaRPr>
          </a:p>
        </p:txBody>
      </p:sp>
      <p:sp>
        <p:nvSpPr>
          <p:cNvPr id="643" name="Google Shape;643;p58"/>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Results - Store return quantity</a:t>
            </a:r>
            <a:endParaRPr>
              <a:solidFill>
                <a:schemeClr val="lt1"/>
              </a:solidFill>
            </a:endParaRPr>
          </a:p>
        </p:txBody>
      </p:sp>
      <p:pic>
        <p:nvPicPr>
          <p:cNvPr id="644" name="Google Shape;644;p58"/>
          <p:cNvPicPr preferRelativeResize="0"/>
          <p:nvPr/>
        </p:nvPicPr>
        <p:blipFill>
          <a:blip r:embed="rId3">
            <a:alphaModFix/>
          </a:blip>
          <a:stretch>
            <a:fillRect/>
          </a:stretch>
        </p:blipFill>
        <p:spPr>
          <a:xfrm>
            <a:off x="9340450" y="76200"/>
            <a:ext cx="2612576" cy="6679877"/>
          </a:xfrm>
          <a:prstGeom prst="rect">
            <a:avLst/>
          </a:prstGeom>
          <a:noFill/>
          <a:ln>
            <a:noFill/>
          </a:ln>
        </p:spPr>
      </p:pic>
      <p:pic>
        <p:nvPicPr>
          <p:cNvPr id="645" name="Google Shape;645;p58"/>
          <p:cNvPicPr preferRelativeResize="0"/>
          <p:nvPr/>
        </p:nvPicPr>
        <p:blipFill>
          <a:blip r:embed="rId4">
            <a:alphaModFix/>
          </a:blip>
          <a:stretch>
            <a:fillRect/>
          </a:stretch>
        </p:blipFill>
        <p:spPr>
          <a:xfrm>
            <a:off x="3247900" y="5381050"/>
            <a:ext cx="5052375" cy="664025"/>
          </a:xfrm>
          <a:prstGeom prst="rect">
            <a:avLst/>
          </a:prstGeom>
          <a:noFill/>
          <a:ln>
            <a:noFill/>
          </a:ln>
        </p:spPr>
      </p:pic>
      <p:sp>
        <p:nvSpPr>
          <p:cNvPr id="646" name="Google Shape;646;p58"/>
          <p:cNvSpPr/>
          <p:nvPr/>
        </p:nvSpPr>
        <p:spPr>
          <a:xfrm>
            <a:off x="6504700" y="5331313"/>
            <a:ext cx="1118400" cy="76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8"/>
          <p:cNvSpPr/>
          <p:nvPr/>
        </p:nvSpPr>
        <p:spPr>
          <a:xfrm>
            <a:off x="6293825" y="1484425"/>
            <a:ext cx="2612700" cy="1440000"/>
          </a:xfrm>
          <a:prstGeom prst="wedgeEllipseCallout">
            <a:avLst>
              <a:gd fmla="val -57204" name="adj1"/>
              <a:gd fmla="val 4792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endParaRPr>
          </a:p>
        </p:txBody>
      </p:sp>
      <p:sp>
        <p:nvSpPr>
          <p:cNvPr id="648" name="Google Shape;648;p58"/>
          <p:cNvSpPr/>
          <p:nvPr/>
        </p:nvSpPr>
        <p:spPr>
          <a:xfrm>
            <a:off x="9272600" y="5348225"/>
            <a:ext cx="2718300" cy="25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8"/>
          <p:cNvSpPr/>
          <p:nvPr/>
        </p:nvSpPr>
        <p:spPr>
          <a:xfrm>
            <a:off x="596825" y="1851550"/>
            <a:ext cx="5321027" cy="536951"/>
          </a:xfrm>
          <a:prstGeom prst="rect">
            <a:avLst/>
          </a:prstGeom>
        </p:spPr>
        <p:txBody>
          <a:bodyPr>
            <a:prstTxWarp prst="textPlain"/>
          </a:bodyPr>
          <a:lstStyle/>
          <a:p>
            <a:pPr lvl="0" algn="ctr"/>
            <a:r>
              <a:rPr b="1" i="0">
                <a:ln cap="flat" cmpd="sng" w="9525">
                  <a:solidFill>
                    <a:srgbClr val="E06666"/>
                  </a:solidFill>
                  <a:prstDash val="solid"/>
                  <a:round/>
                  <a:headEnd len="sm" w="sm" type="none"/>
                  <a:tailEnd len="sm" w="sm" type="none"/>
                </a:ln>
                <a:solidFill>
                  <a:srgbClr val="E06666"/>
                </a:solidFill>
                <a:latin typeface="Arial"/>
              </a:rPr>
              <a:t>Significant Impact</a:t>
            </a:r>
          </a:p>
        </p:txBody>
      </p:sp>
      <p:sp>
        <p:nvSpPr>
          <p:cNvPr id="650" name="Google Shape;650;p58"/>
          <p:cNvSpPr txBox="1"/>
          <p:nvPr/>
        </p:nvSpPr>
        <p:spPr>
          <a:xfrm>
            <a:off x="6442375" y="1925625"/>
            <a:ext cx="2612700" cy="8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rPr>
              <a:t>100* (82%-1) = -18%</a:t>
            </a:r>
            <a:endParaRPr b="1" sz="1800">
              <a:solidFill>
                <a:schemeClr val="lt1"/>
              </a:solidFill>
            </a:endParaRPr>
          </a:p>
          <a:p>
            <a:pPr indent="0" lvl="0" marL="0" rtl="0" algn="l">
              <a:spcBef>
                <a:spcPts val="0"/>
              </a:spcBef>
              <a:spcAft>
                <a:spcPts val="0"/>
              </a:spcAft>
              <a:buNone/>
            </a:pPr>
            <a:r>
              <a:t/>
            </a:r>
            <a:endParaRPr sz="1800"/>
          </a:p>
        </p:txBody>
      </p:sp>
      <p:pic>
        <p:nvPicPr>
          <p:cNvPr id="651" name="Google Shape;651;p58"/>
          <p:cNvPicPr preferRelativeResize="0"/>
          <p:nvPr/>
        </p:nvPicPr>
        <p:blipFill rotWithShape="1">
          <a:blip r:embed="rId5">
            <a:alphaModFix/>
          </a:blip>
          <a:srcRect b="16484" l="1429" r="0" t="1136"/>
          <a:stretch/>
        </p:blipFill>
        <p:spPr>
          <a:xfrm>
            <a:off x="3247900" y="5537100"/>
            <a:ext cx="1928651" cy="258900"/>
          </a:xfrm>
          <a:prstGeom prst="rect">
            <a:avLst/>
          </a:prstGeom>
          <a:noFill/>
          <a:ln>
            <a:noFill/>
          </a:ln>
        </p:spPr>
      </p:pic>
      <p:pic>
        <p:nvPicPr>
          <p:cNvPr id="652" name="Google Shape;652;p58"/>
          <p:cNvPicPr preferRelativeResize="0"/>
          <p:nvPr/>
        </p:nvPicPr>
        <p:blipFill rotWithShape="1">
          <a:blip r:embed="rId5">
            <a:alphaModFix/>
          </a:blip>
          <a:srcRect b="16484" l="1429" r="0" t="1136"/>
          <a:stretch/>
        </p:blipFill>
        <p:spPr>
          <a:xfrm>
            <a:off x="9340450" y="5456992"/>
            <a:ext cx="1118400" cy="15013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59"/>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a:t>
            </a:r>
            <a:endParaRPr>
              <a:solidFill>
                <a:schemeClr val="lt1"/>
              </a:solidFill>
            </a:endParaRPr>
          </a:p>
        </p:txBody>
      </p:sp>
      <p:sp>
        <p:nvSpPr>
          <p:cNvPr id="659" name="Google Shape;659;p59"/>
          <p:cNvSpPr txBox="1"/>
          <p:nvPr>
            <p:ph idx="4294967295" type="body"/>
          </p:nvPr>
        </p:nvSpPr>
        <p:spPr>
          <a:xfrm>
            <a:off x="638300" y="1765225"/>
            <a:ext cx="10969800" cy="4134000"/>
          </a:xfrm>
          <a:prstGeom prst="rect">
            <a:avLst/>
          </a:prstGeom>
          <a:noFill/>
          <a:ln cap="flat" cmpd="sng" w="76200">
            <a:solidFill>
              <a:srgbClr val="E06666"/>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Clr>
                <a:schemeClr val="dk1"/>
              </a:buClr>
              <a:buSzPts val="1100"/>
              <a:buFont typeface="Arial"/>
              <a:buNone/>
            </a:pPr>
            <a:r>
              <a:t/>
            </a:r>
            <a:endParaRPr sz="3000">
              <a:solidFill>
                <a:srgbClr val="FFFFFF"/>
              </a:solidFill>
            </a:endParaRPr>
          </a:p>
          <a:p>
            <a:pPr indent="-419100" lvl="0" marL="914400" rtl="0" algn="l">
              <a:lnSpc>
                <a:spcPct val="100000"/>
              </a:lnSpc>
              <a:spcBef>
                <a:spcPts val="1000"/>
              </a:spcBef>
              <a:spcAft>
                <a:spcPts val="0"/>
              </a:spcAft>
              <a:buClr>
                <a:srgbClr val="FFFFFF"/>
              </a:buClr>
              <a:buSzPts val="3000"/>
              <a:buChar char="❏"/>
            </a:pPr>
            <a:r>
              <a:rPr lang="en" sz="3000">
                <a:solidFill>
                  <a:srgbClr val="FFFFFF"/>
                </a:solidFill>
              </a:rPr>
              <a:t>Return policy change leads to </a:t>
            </a:r>
            <a:r>
              <a:rPr lang="en" sz="3000" u="sng">
                <a:solidFill>
                  <a:srgbClr val="FFFFFF"/>
                </a:solidFill>
              </a:rPr>
              <a:t>26.5% decrease</a:t>
            </a:r>
            <a:r>
              <a:rPr lang="en" sz="3000">
                <a:solidFill>
                  <a:srgbClr val="FFFFFF"/>
                </a:solidFill>
              </a:rPr>
              <a:t> in return value</a:t>
            </a:r>
            <a:endParaRPr sz="3000">
              <a:solidFill>
                <a:srgbClr val="FFFFFF"/>
              </a:solidFill>
            </a:endParaRPr>
          </a:p>
          <a:p>
            <a:pPr indent="0" lvl="0" marL="914400" rtl="0" algn="l">
              <a:lnSpc>
                <a:spcPct val="100000"/>
              </a:lnSpc>
              <a:spcBef>
                <a:spcPts val="1000"/>
              </a:spcBef>
              <a:spcAft>
                <a:spcPts val="0"/>
              </a:spcAft>
              <a:buNone/>
            </a:pPr>
            <a:r>
              <a:t/>
            </a:r>
            <a:endParaRPr sz="3000">
              <a:solidFill>
                <a:srgbClr val="FFFFFF"/>
              </a:solidFill>
            </a:endParaRPr>
          </a:p>
          <a:p>
            <a:pPr indent="-419100" lvl="0" marL="914400" rtl="0" algn="l">
              <a:lnSpc>
                <a:spcPct val="100000"/>
              </a:lnSpc>
              <a:spcBef>
                <a:spcPts val="1000"/>
              </a:spcBef>
              <a:spcAft>
                <a:spcPts val="0"/>
              </a:spcAft>
              <a:buClr>
                <a:srgbClr val="FFFFFF"/>
              </a:buClr>
              <a:buSzPts val="3000"/>
              <a:buChar char="❏"/>
            </a:pPr>
            <a:r>
              <a:rPr lang="en" sz="3000">
                <a:solidFill>
                  <a:srgbClr val="FFFFFF"/>
                </a:solidFill>
              </a:rPr>
              <a:t>Return policy change leads to </a:t>
            </a:r>
            <a:r>
              <a:rPr lang="en" sz="3000" u="sng">
                <a:solidFill>
                  <a:srgbClr val="FFFFFF"/>
                </a:solidFill>
              </a:rPr>
              <a:t>18% decrease</a:t>
            </a:r>
            <a:r>
              <a:rPr lang="en" sz="3000">
                <a:solidFill>
                  <a:srgbClr val="FFFFFF"/>
                </a:solidFill>
              </a:rPr>
              <a:t> in return quantity </a:t>
            </a:r>
            <a:endParaRPr sz="3000">
              <a:solidFill>
                <a:srgbClr val="FFFFFF"/>
              </a:solidFill>
            </a:endParaRPr>
          </a:p>
          <a:p>
            <a:pPr indent="0" lvl="0" marL="914400" rtl="0" algn="l">
              <a:lnSpc>
                <a:spcPct val="100000"/>
              </a:lnSpc>
              <a:spcBef>
                <a:spcPts val="1000"/>
              </a:spcBef>
              <a:spcAft>
                <a:spcPts val="0"/>
              </a:spcAft>
              <a:buNone/>
            </a:pPr>
            <a:r>
              <a:t/>
            </a:r>
            <a:endParaRPr sz="3000">
              <a:solidFill>
                <a:srgbClr val="FFFFFF"/>
              </a:solidFill>
            </a:endParaRPr>
          </a:p>
          <a:p>
            <a:pPr indent="-419100" lvl="0" marL="914400" rtl="0" algn="l">
              <a:lnSpc>
                <a:spcPct val="100000"/>
              </a:lnSpc>
              <a:spcBef>
                <a:spcPts val="1000"/>
              </a:spcBef>
              <a:spcAft>
                <a:spcPts val="0"/>
              </a:spcAft>
              <a:buClr>
                <a:srgbClr val="FFFFFF"/>
              </a:buClr>
              <a:buSzPts val="3000"/>
              <a:buChar char="❏"/>
            </a:pPr>
            <a:r>
              <a:rPr lang="en" sz="3000">
                <a:solidFill>
                  <a:srgbClr val="FFFFFF"/>
                </a:solidFill>
              </a:rPr>
              <a:t>Customers tend to return higher value products</a:t>
            </a:r>
            <a:endParaRPr sz="3000">
              <a:solidFill>
                <a:srgbClr val="FFFFFF"/>
              </a:solidFill>
            </a:endParaRPr>
          </a:p>
          <a:p>
            <a:pPr indent="0" lvl="0" marL="457200" rtl="0" algn="l">
              <a:lnSpc>
                <a:spcPct val="90000"/>
              </a:lnSpc>
              <a:spcBef>
                <a:spcPts val="735"/>
              </a:spcBef>
              <a:spcAft>
                <a:spcPts val="2133"/>
              </a:spcAft>
              <a:buClr>
                <a:schemeClr val="lt1"/>
              </a:buClr>
              <a:buSzPts val="1800"/>
              <a:buNone/>
            </a:pPr>
            <a:r>
              <a:t/>
            </a:r>
            <a:endParaRPr sz="3000">
              <a:solidFill>
                <a:srgbClr val="FFFFFF"/>
              </a:solidFill>
            </a:endParaRPr>
          </a:p>
        </p:txBody>
      </p:sp>
      <p:sp>
        <p:nvSpPr>
          <p:cNvPr id="660" name="Google Shape;660;p59"/>
          <p:cNvSpPr/>
          <p:nvPr/>
        </p:nvSpPr>
        <p:spPr>
          <a:xfrm>
            <a:off x="0" y="815718"/>
            <a:ext cx="393600" cy="520200"/>
          </a:xfrm>
          <a:prstGeom prst="rect">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0"/>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   </a:t>
            </a:r>
            <a:r>
              <a:rPr lang="en">
                <a:solidFill>
                  <a:srgbClr val="FFFFFF"/>
                </a:solidFill>
              </a:rPr>
              <a:t>Research Question 5</a:t>
            </a:r>
            <a:endParaRPr>
              <a:solidFill>
                <a:srgbClr val="FFFFFF"/>
              </a:solidFill>
            </a:endParaRPr>
          </a:p>
        </p:txBody>
      </p:sp>
      <p:sp>
        <p:nvSpPr>
          <p:cNvPr id="667" name="Google Shape;667;p60"/>
          <p:cNvSpPr txBox="1"/>
          <p:nvPr>
            <p:ph idx="4294967295" type="body"/>
          </p:nvPr>
        </p:nvSpPr>
        <p:spPr>
          <a:xfrm>
            <a:off x="415600" y="1536625"/>
            <a:ext cx="11360700" cy="3302700"/>
          </a:xfrm>
          <a:prstGeom prst="rect">
            <a:avLst/>
          </a:prstGeom>
          <a:solidFill>
            <a:srgbClr val="8E7CC3"/>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800"/>
              <a:buNone/>
            </a:pPr>
            <a:r>
              <a:rPr lang="en" sz="4400">
                <a:solidFill>
                  <a:srgbClr val="FFFFFF"/>
                </a:solidFill>
              </a:rPr>
              <a:t>What is the impact of the policy change on product level online sales and returns as well as on product level physical store sales and returns?</a:t>
            </a:r>
            <a:endParaRPr sz="4400">
              <a:solidFill>
                <a:srgbClr val="FFFFFF"/>
              </a:solidFill>
            </a:endParaRPr>
          </a:p>
          <a:p>
            <a:pPr indent="0" lvl="0" marL="0" rtl="0" algn="l">
              <a:lnSpc>
                <a:spcPct val="90000"/>
              </a:lnSpc>
              <a:spcBef>
                <a:spcPts val="2133"/>
              </a:spcBef>
              <a:spcAft>
                <a:spcPts val="0"/>
              </a:spcAft>
              <a:buClr>
                <a:schemeClr val="dk1"/>
              </a:buClr>
              <a:buSzPts val="1800"/>
              <a:buNone/>
            </a:pPr>
            <a:r>
              <a:t/>
            </a:r>
            <a:endParaRPr sz="4400">
              <a:solidFill>
                <a:srgbClr val="FFFFFF"/>
              </a:solidFill>
            </a:endParaRPr>
          </a:p>
          <a:p>
            <a:pPr indent="0" lvl="0" marL="0" rtl="0" algn="l">
              <a:lnSpc>
                <a:spcPct val="90000"/>
              </a:lnSpc>
              <a:spcBef>
                <a:spcPts val="2133"/>
              </a:spcBef>
              <a:spcAft>
                <a:spcPts val="0"/>
              </a:spcAft>
              <a:buClr>
                <a:schemeClr val="dk1"/>
              </a:buClr>
              <a:buSzPts val="1800"/>
              <a:buNone/>
            </a:pPr>
            <a:r>
              <a:t/>
            </a:r>
            <a:endParaRPr sz="4400">
              <a:solidFill>
                <a:srgbClr val="FFFFFF"/>
              </a:solidFill>
            </a:endParaRPr>
          </a:p>
          <a:p>
            <a:pPr indent="0" lvl="0" marL="0" rtl="0" algn="l">
              <a:lnSpc>
                <a:spcPct val="90000"/>
              </a:lnSpc>
              <a:spcBef>
                <a:spcPts val="2133"/>
              </a:spcBef>
              <a:spcAft>
                <a:spcPts val="0"/>
              </a:spcAft>
              <a:buClr>
                <a:schemeClr val="dk1"/>
              </a:buClr>
              <a:buSzPts val="1800"/>
              <a:buNone/>
            </a:pPr>
            <a:r>
              <a:t/>
            </a:r>
            <a:endParaRPr sz="4400">
              <a:solidFill>
                <a:srgbClr val="FFFFFF"/>
              </a:solidFill>
            </a:endParaRPr>
          </a:p>
          <a:p>
            <a:pPr indent="0" lvl="0" marL="0" rtl="0" algn="l">
              <a:lnSpc>
                <a:spcPct val="90000"/>
              </a:lnSpc>
              <a:spcBef>
                <a:spcPts val="2133"/>
              </a:spcBef>
              <a:spcAft>
                <a:spcPts val="0"/>
              </a:spcAft>
              <a:buClr>
                <a:schemeClr val="dk1"/>
              </a:buClr>
              <a:buSzPts val="1800"/>
              <a:buNone/>
            </a:pPr>
            <a:r>
              <a:t/>
            </a:r>
            <a:endParaRPr sz="4400">
              <a:solidFill>
                <a:srgbClr val="FFFFFF"/>
              </a:solidFill>
            </a:endParaRPr>
          </a:p>
          <a:p>
            <a:pPr indent="0" lvl="0" marL="0" rtl="0" algn="l">
              <a:lnSpc>
                <a:spcPct val="90000"/>
              </a:lnSpc>
              <a:spcBef>
                <a:spcPts val="2133"/>
              </a:spcBef>
              <a:spcAft>
                <a:spcPts val="2133"/>
              </a:spcAft>
              <a:buClr>
                <a:schemeClr val="dk1"/>
              </a:buClr>
              <a:buSzPts val="1800"/>
              <a:buNone/>
            </a:pPr>
            <a:r>
              <a:t/>
            </a:r>
            <a:endParaRPr sz="4400">
              <a:solidFill>
                <a:srgbClr val="FFFFFF"/>
              </a:solidFill>
            </a:endParaRPr>
          </a:p>
        </p:txBody>
      </p:sp>
      <p:sp>
        <p:nvSpPr>
          <p:cNvPr id="668" name="Google Shape;668;p60"/>
          <p:cNvSpPr/>
          <p:nvPr/>
        </p:nvSpPr>
        <p:spPr>
          <a:xfrm>
            <a:off x="0" y="815718"/>
            <a:ext cx="393600" cy="520200"/>
          </a:xfrm>
          <a:prstGeom prst="rect">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1"/>
          <p:cNvSpPr/>
          <p:nvPr/>
        </p:nvSpPr>
        <p:spPr>
          <a:xfrm>
            <a:off x="3265725" y="3047000"/>
            <a:ext cx="4380300" cy="4530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txBox="1"/>
          <p:nvPr>
            <p:ph idx="4294967295" type="body"/>
          </p:nvPr>
        </p:nvSpPr>
        <p:spPr>
          <a:xfrm>
            <a:off x="415650" y="15980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29B9A6"/>
                </a:solidFill>
                <a:latin typeface="Arial"/>
                <a:ea typeface="Arial"/>
                <a:cs typeface="Arial"/>
                <a:sym typeface="Arial"/>
              </a:rPr>
              <a:t>    </a:t>
            </a:r>
            <a:r>
              <a:rPr b="1" lang="en" sz="3000">
                <a:solidFill>
                  <a:srgbClr val="A4C2F4"/>
                </a:solidFill>
                <a:latin typeface="Arial"/>
                <a:ea typeface="Arial"/>
                <a:cs typeface="Arial"/>
                <a:sym typeface="Arial"/>
              </a:rPr>
              <a:t> </a:t>
            </a:r>
            <a:r>
              <a:rPr b="1" lang="en" sz="3000">
                <a:solidFill>
                  <a:srgbClr val="FFFFFF"/>
                </a:solidFill>
                <a:latin typeface="Arial"/>
                <a:ea typeface="Arial"/>
                <a:cs typeface="Arial"/>
                <a:sym typeface="Arial"/>
              </a:rPr>
              <a:t>For ONLINE Sales Value</a:t>
            </a:r>
            <a:endParaRPr sz="3000">
              <a:solidFill>
                <a:srgbClr val="FFFFFF"/>
              </a:solidFill>
            </a:endParaRPr>
          </a:p>
          <a:p>
            <a:pPr indent="0" lvl="0" marL="0" rtl="0" algn="l">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indent="0" lvl="0" marL="457200" rtl="0" algn="l">
              <a:lnSpc>
                <a:spcPct val="90000"/>
              </a:lnSpc>
              <a:spcBef>
                <a:spcPts val="2133"/>
              </a:spcBef>
              <a:spcAft>
                <a:spcPts val="0"/>
              </a:spcAft>
              <a:buClr>
                <a:schemeClr val="dk1"/>
              </a:buClr>
              <a:buSzPts val="1100"/>
              <a:buFont typeface="Arial"/>
              <a:buNone/>
            </a:pPr>
            <a:r>
              <a:rPr lang="en">
                <a:solidFill>
                  <a:srgbClr val="FFFFFF"/>
                </a:solidFill>
              </a:rPr>
              <a:t>ln(salesvalue) ~</a:t>
            </a:r>
            <a:r>
              <a:rPr b="1" lang="en">
                <a:solidFill>
                  <a:srgbClr val="FFFFFF"/>
                </a:solidFill>
              </a:rPr>
              <a:t> </a:t>
            </a:r>
            <a:r>
              <a:rPr b="1" lang="en">
                <a:solidFill>
                  <a:schemeClr val="lt1"/>
                </a:solidFill>
              </a:rPr>
              <a:t>month_group*policy_change</a:t>
            </a:r>
            <a:r>
              <a:rPr lang="en">
                <a:solidFill>
                  <a:schemeClr val="lt1"/>
                </a:solidFill>
              </a:rPr>
              <a:t> </a:t>
            </a:r>
            <a:r>
              <a:rPr lang="en">
                <a:solidFill>
                  <a:srgbClr val="FFFFFF"/>
                </a:solidFill>
              </a:rPr>
              <a:t>+ avg_female + avg_age + avg_income + avg_homeowner +avg_childowner+ avg_residency+ pcfactor</a:t>
            </a:r>
            <a:br>
              <a:rPr lang="en">
                <a:solidFill>
                  <a:srgbClr val="FFFFFF"/>
                </a:solidFill>
              </a:rPr>
            </a:br>
            <a:endParaRPr>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676" name="Google Shape;676;p61"/>
          <p:cNvSpPr/>
          <p:nvPr/>
        </p:nvSpPr>
        <p:spPr>
          <a:xfrm rot="-6029205">
            <a:off x="614416" y="1774032"/>
            <a:ext cx="397235" cy="342335"/>
          </a:xfrm>
          <a:prstGeom prst="triangle">
            <a:avLst>
              <a:gd fmla="val 50000" name="adj"/>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677" name="Google Shape;677;p61"/>
          <p:cNvSpPr txBox="1"/>
          <p:nvPr>
            <p:ph idx="4294967295" type="title"/>
          </p:nvPr>
        </p:nvSpPr>
        <p:spPr>
          <a:xfrm>
            <a:off x="415600" y="6695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
                <a:solidFill>
                  <a:schemeClr val="lt1"/>
                </a:solidFill>
              </a:rPr>
              <a:t>Theoretical Model </a:t>
            </a:r>
            <a:endParaRPr/>
          </a:p>
        </p:txBody>
      </p:sp>
      <p:sp>
        <p:nvSpPr>
          <p:cNvPr id="678" name="Google Shape;678;p61"/>
          <p:cNvSpPr/>
          <p:nvPr/>
        </p:nvSpPr>
        <p:spPr>
          <a:xfrm>
            <a:off x="6291950" y="298850"/>
            <a:ext cx="5581200" cy="2110200"/>
          </a:xfrm>
          <a:prstGeom prst="wedgeRectCallout">
            <a:avLst>
              <a:gd fmla="val -42941" name="adj1"/>
              <a:gd fmla="val 71822" name="adj2"/>
            </a:avLst>
          </a:prstGeom>
          <a:solidFill>
            <a:srgbClr val="B4A7D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679" name="Google Shape;679;p61"/>
          <p:cNvSpPr/>
          <p:nvPr/>
        </p:nvSpPr>
        <p:spPr>
          <a:xfrm>
            <a:off x="7768975" y="745775"/>
            <a:ext cx="103800" cy="514200"/>
          </a:xfrm>
          <a:prstGeom prst="leftBrace">
            <a:avLst>
              <a:gd fmla="val 8333" name="adj1"/>
              <a:gd fmla="val 50000" name="adj2"/>
            </a:avLst>
          </a:prstGeom>
          <a:solidFill>
            <a:srgbClr val="B4A7D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a:off x="7741375" y="1598000"/>
            <a:ext cx="103800" cy="514200"/>
          </a:xfrm>
          <a:prstGeom prst="leftBrace">
            <a:avLst>
              <a:gd fmla="val 8333" name="adj1"/>
              <a:gd fmla="val 50000" name="adj2"/>
            </a:avLst>
          </a:prstGeom>
          <a:solidFill>
            <a:srgbClr val="B4A7D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62"/>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a:t>
            </a:r>
            <a:endParaRPr>
              <a:solidFill>
                <a:srgbClr val="FFFFFF"/>
              </a:solidFill>
            </a:endParaRPr>
          </a:p>
          <a:p>
            <a:pPr indent="0" lvl="0" marL="0" rtl="0" algn="l">
              <a:spcBef>
                <a:spcPts val="0"/>
              </a:spcBef>
              <a:spcAft>
                <a:spcPts val="0"/>
              </a:spcAft>
              <a:buNone/>
            </a:pPr>
            <a:r>
              <a:rPr lang="en">
                <a:solidFill>
                  <a:srgbClr val="FFFFFF"/>
                </a:solidFill>
              </a:rPr>
              <a:t>Online sales value</a:t>
            </a:r>
            <a:endParaRPr>
              <a:solidFill>
                <a:srgbClr val="FFFFFF"/>
              </a:solidFill>
            </a:endParaRPr>
          </a:p>
        </p:txBody>
      </p:sp>
      <p:sp>
        <p:nvSpPr>
          <p:cNvPr id="687" name="Google Shape;687;p62"/>
          <p:cNvSpPr txBox="1"/>
          <p:nvPr>
            <p:ph idx="4294967295" type="body"/>
          </p:nvPr>
        </p:nvSpPr>
        <p:spPr>
          <a:xfrm>
            <a:off x="493675" y="1536625"/>
            <a:ext cx="47235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Coefficient: -0.01</a:t>
            </a:r>
            <a:endParaRPr sz="3600">
              <a:solidFill>
                <a:srgbClr val="FFFFFF"/>
              </a:solidFill>
            </a:endParaRPr>
          </a:p>
          <a:p>
            <a:pPr indent="0" lvl="0" marL="0" rtl="0" algn="l">
              <a:spcBef>
                <a:spcPts val="1000"/>
              </a:spcBef>
              <a:spcAft>
                <a:spcPts val="0"/>
              </a:spcAft>
              <a:buNone/>
            </a:pPr>
            <a:r>
              <a:rPr lang="en" sz="3600">
                <a:solidFill>
                  <a:srgbClr val="FFFFFF"/>
                </a:solidFill>
              </a:rPr>
              <a:t>                     (0.08)</a:t>
            </a:r>
            <a:endParaRPr sz="3600">
              <a:solidFill>
                <a:srgbClr val="FFFFFF"/>
              </a:solidFill>
            </a:endParaRPr>
          </a:p>
          <a:p>
            <a:pPr indent="0" lvl="0" marL="0" rtl="0" algn="l">
              <a:spcBef>
                <a:spcPts val="1000"/>
              </a:spcBef>
              <a:spcAft>
                <a:spcPts val="0"/>
              </a:spcAft>
              <a:buNone/>
            </a:pPr>
            <a:r>
              <a:rPr lang="en" sz="3600">
                <a:solidFill>
                  <a:srgbClr val="FFFFFF"/>
                </a:solidFill>
              </a:rPr>
              <a:t>Impact of return policy change on ln(salevalue) is </a:t>
            </a:r>
            <a:r>
              <a:rPr b="1" lang="en" sz="3600" u="sng">
                <a:solidFill>
                  <a:srgbClr val="FFFFFF"/>
                </a:solidFill>
              </a:rPr>
              <a:t>insignificant</a:t>
            </a:r>
            <a:endParaRPr b="1" sz="3600" u="sng">
              <a:solidFill>
                <a:srgbClr val="FFFFFF"/>
              </a:solidFill>
            </a:endParaRPr>
          </a:p>
        </p:txBody>
      </p:sp>
      <p:pic>
        <p:nvPicPr>
          <p:cNvPr id="688" name="Google Shape;688;p62"/>
          <p:cNvPicPr preferRelativeResize="0"/>
          <p:nvPr/>
        </p:nvPicPr>
        <p:blipFill>
          <a:blip r:embed="rId3">
            <a:alphaModFix/>
          </a:blip>
          <a:stretch>
            <a:fillRect/>
          </a:stretch>
        </p:blipFill>
        <p:spPr>
          <a:xfrm>
            <a:off x="5163825" y="145126"/>
            <a:ext cx="3359797" cy="6518748"/>
          </a:xfrm>
          <a:prstGeom prst="rect">
            <a:avLst/>
          </a:prstGeom>
          <a:noFill/>
          <a:ln>
            <a:noFill/>
          </a:ln>
        </p:spPr>
      </p:pic>
      <p:sp>
        <p:nvSpPr>
          <p:cNvPr id="689" name="Google Shape;689;p62"/>
          <p:cNvSpPr/>
          <p:nvPr/>
        </p:nvSpPr>
        <p:spPr>
          <a:xfrm>
            <a:off x="5186550" y="5579425"/>
            <a:ext cx="3117300" cy="436200"/>
          </a:xfrm>
          <a:prstGeom prst="rect">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62"/>
          <p:cNvPicPr preferRelativeResize="0"/>
          <p:nvPr/>
        </p:nvPicPr>
        <p:blipFill>
          <a:blip r:embed="rId4">
            <a:alphaModFix/>
          </a:blip>
          <a:stretch>
            <a:fillRect/>
          </a:stretch>
        </p:blipFill>
        <p:spPr>
          <a:xfrm>
            <a:off x="8368981" y="138250"/>
            <a:ext cx="3725119" cy="6518774"/>
          </a:xfrm>
          <a:prstGeom prst="rect">
            <a:avLst/>
          </a:prstGeom>
          <a:noFill/>
          <a:ln>
            <a:noFill/>
          </a:ln>
        </p:spPr>
      </p:pic>
      <p:sp>
        <p:nvSpPr>
          <p:cNvPr id="691" name="Google Shape;691;p62"/>
          <p:cNvSpPr/>
          <p:nvPr/>
        </p:nvSpPr>
        <p:spPr>
          <a:xfrm>
            <a:off x="673025" y="2308750"/>
            <a:ext cx="2816232" cy="436200"/>
          </a:xfrm>
          <a:prstGeom prst="rect">
            <a:avLst/>
          </a:prstGeom>
        </p:spPr>
        <p:txBody>
          <a:bodyPr>
            <a:prstTxWarp prst="textPlain"/>
          </a:bodyPr>
          <a:lstStyle/>
          <a:p>
            <a:pPr lvl="0" algn="ctr"/>
            <a:r>
              <a:rPr b="1" i="0">
                <a:ln cap="flat" cmpd="sng" w="9525">
                  <a:solidFill>
                    <a:srgbClr val="B4A7D6"/>
                  </a:solidFill>
                  <a:prstDash val="solid"/>
                  <a:round/>
                  <a:headEnd len="sm" w="sm" type="none"/>
                  <a:tailEnd len="sm" w="sm" type="none"/>
                </a:ln>
                <a:solidFill>
                  <a:srgbClr val="B4A7D6"/>
                </a:solidFill>
                <a:latin typeface="Arial"/>
              </a:rPr>
              <a:t>Insignificant</a:t>
            </a:r>
          </a:p>
        </p:txBody>
      </p:sp>
      <p:pic>
        <p:nvPicPr>
          <p:cNvPr id="692" name="Google Shape;692;p62"/>
          <p:cNvPicPr preferRelativeResize="0"/>
          <p:nvPr/>
        </p:nvPicPr>
        <p:blipFill rotWithShape="1">
          <a:blip r:embed="rId5">
            <a:alphaModFix/>
          </a:blip>
          <a:srcRect b="16484" l="1429" r="0" t="1136"/>
          <a:stretch/>
        </p:blipFill>
        <p:spPr>
          <a:xfrm>
            <a:off x="5217175" y="5668075"/>
            <a:ext cx="1928651" cy="25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lt1"/>
                </a:solidFill>
              </a:rPr>
              <a:t>Background</a:t>
            </a:r>
            <a:endParaRPr>
              <a:solidFill>
                <a:schemeClr val="lt1"/>
              </a:solidFill>
            </a:endParaRPr>
          </a:p>
        </p:txBody>
      </p:sp>
      <p:pic>
        <p:nvPicPr>
          <p:cNvPr id="193" name="Google Shape;193;p18"/>
          <p:cNvPicPr preferRelativeResize="0"/>
          <p:nvPr/>
        </p:nvPicPr>
        <p:blipFill>
          <a:blip r:embed="rId3">
            <a:alphaModFix/>
          </a:blip>
          <a:stretch>
            <a:fillRect/>
          </a:stretch>
        </p:blipFill>
        <p:spPr>
          <a:xfrm>
            <a:off x="4466500" y="1736903"/>
            <a:ext cx="6518200" cy="2795150"/>
          </a:xfrm>
          <a:prstGeom prst="rect">
            <a:avLst/>
          </a:prstGeom>
          <a:noFill/>
          <a:ln>
            <a:noFill/>
          </a:ln>
        </p:spPr>
      </p:pic>
      <p:pic>
        <p:nvPicPr>
          <p:cNvPr id="194" name="Google Shape;194;p18"/>
          <p:cNvPicPr preferRelativeResize="0"/>
          <p:nvPr/>
        </p:nvPicPr>
        <p:blipFill>
          <a:blip r:embed="rId4">
            <a:alphaModFix/>
          </a:blip>
          <a:stretch>
            <a:fillRect/>
          </a:stretch>
        </p:blipFill>
        <p:spPr>
          <a:xfrm>
            <a:off x="1167750" y="1971498"/>
            <a:ext cx="8129050" cy="3353600"/>
          </a:xfrm>
          <a:prstGeom prst="rect">
            <a:avLst/>
          </a:prstGeom>
          <a:noFill/>
          <a:ln>
            <a:noFill/>
          </a:ln>
        </p:spPr>
      </p:pic>
      <p:sp>
        <p:nvSpPr>
          <p:cNvPr id="195" name="Google Shape;195;p18"/>
          <p:cNvSpPr/>
          <p:nvPr/>
        </p:nvSpPr>
        <p:spPr>
          <a:xfrm>
            <a:off x="0" y="8157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3"/>
          <p:cNvSpPr txBox="1"/>
          <p:nvPr>
            <p:ph idx="4294967295" type="body"/>
          </p:nvPr>
        </p:nvSpPr>
        <p:spPr>
          <a:xfrm>
            <a:off x="415650" y="15980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29B9A6"/>
                </a:solidFill>
                <a:latin typeface="Arial"/>
                <a:ea typeface="Arial"/>
                <a:cs typeface="Arial"/>
                <a:sym typeface="Arial"/>
              </a:rPr>
              <a:t>    </a:t>
            </a:r>
            <a:r>
              <a:rPr b="1" lang="en" sz="3000">
                <a:solidFill>
                  <a:srgbClr val="A4C2F4"/>
                </a:solidFill>
                <a:latin typeface="Arial"/>
                <a:ea typeface="Arial"/>
                <a:cs typeface="Arial"/>
                <a:sym typeface="Arial"/>
              </a:rPr>
              <a:t> </a:t>
            </a:r>
            <a:r>
              <a:rPr b="1" lang="en" sz="3000">
                <a:solidFill>
                  <a:srgbClr val="FFFFFF"/>
                </a:solidFill>
                <a:latin typeface="Arial"/>
                <a:ea typeface="Arial"/>
                <a:cs typeface="Arial"/>
                <a:sym typeface="Arial"/>
              </a:rPr>
              <a:t>For ONLINE Sales Quantity</a:t>
            </a:r>
            <a:endParaRPr sz="3000">
              <a:solidFill>
                <a:srgbClr val="FFFFFF"/>
              </a:solidFill>
            </a:endParaRPr>
          </a:p>
          <a:p>
            <a:pPr indent="0" lvl="0" marL="0" rtl="0" algn="l">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indent="0" lvl="0" marL="457200" rtl="0" algn="l">
              <a:spcBef>
                <a:spcPts val="2133"/>
              </a:spcBef>
              <a:spcAft>
                <a:spcPts val="0"/>
              </a:spcAft>
              <a:buClr>
                <a:schemeClr val="dk1"/>
              </a:buClr>
              <a:buSzPts val="1100"/>
              <a:buFont typeface="Arial"/>
              <a:buNone/>
            </a:pPr>
            <a:r>
              <a:rPr lang="en">
                <a:solidFill>
                  <a:srgbClr val="FFFFFF"/>
                </a:solidFill>
              </a:rPr>
              <a:t>Salesquantity ~ </a:t>
            </a:r>
            <a:r>
              <a:rPr b="1" lang="en">
                <a:solidFill>
                  <a:schemeClr val="lt1"/>
                </a:solidFill>
              </a:rPr>
              <a:t>month_group*policy_change</a:t>
            </a:r>
            <a:r>
              <a:rPr lang="en">
                <a:solidFill>
                  <a:srgbClr val="FFFFFF"/>
                </a:solidFill>
              </a:rPr>
              <a:t>+ avg_female + avg_age + avg_income + avg_homeowner + avg_childowner + </a:t>
            </a:r>
            <a:r>
              <a:rPr lang="en">
                <a:solidFill>
                  <a:schemeClr val="lt1"/>
                </a:solidFill>
              </a:rPr>
              <a:t>pcfactor</a:t>
            </a:r>
            <a:r>
              <a:rPr lang="en">
                <a:solidFill>
                  <a:srgbClr val="FFFFFF"/>
                </a:solidFill>
              </a:rPr>
              <a:t> </a:t>
            </a:r>
            <a:endParaRPr>
              <a:solidFill>
                <a:srgbClr val="FFFFFF"/>
              </a:solidFill>
            </a:endParaRPr>
          </a:p>
          <a:p>
            <a:pPr indent="0" lvl="0" marL="457200" rtl="0" algn="l">
              <a:lnSpc>
                <a:spcPct val="90000"/>
              </a:lnSpc>
              <a:spcBef>
                <a:spcPts val="0"/>
              </a:spcBef>
              <a:spcAft>
                <a:spcPts val="0"/>
              </a:spcAft>
              <a:buClr>
                <a:schemeClr val="dk1"/>
              </a:buClr>
              <a:buSzPts val="1100"/>
              <a:buFont typeface="Arial"/>
              <a:buNone/>
            </a:pPr>
            <a:br>
              <a:rPr lang="en">
                <a:solidFill>
                  <a:srgbClr val="FFFFFF"/>
                </a:solidFill>
              </a:rPr>
            </a:br>
            <a:endParaRPr>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699" name="Google Shape;699;p63"/>
          <p:cNvSpPr/>
          <p:nvPr/>
        </p:nvSpPr>
        <p:spPr>
          <a:xfrm>
            <a:off x="3265725" y="3019400"/>
            <a:ext cx="4399500" cy="4530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3"/>
          <p:cNvSpPr/>
          <p:nvPr/>
        </p:nvSpPr>
        <p:spPr>
          <a:xfrm rot="-6029205">
            <a:off x="614416" y="1774032"/>
            <a:ext cx="397235" cy="342335"/>
          </a:xfrm>
          <a:prstGeom prst="triangle">
            <a:avLst>
              <a:gd fmla="val 50000" name="adj"/>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701" name="Google Shape;701;p63"/>
          <p:cNvSpPr txBox="1"/>
          <p:nvPr>
            <p:ph idx="4294967295" type="title"/>
          </p:nvPr>
        </p:nvSpPr>
        <p:spPr>
          <a:xfrm>
            <a:off x="415600" y="6695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lt1"/>
                </a:solidFill>
              </a:rPr>
              <a:t>Theoretical Model</a:t>
            </a:r>
            <a:endParaRPr/>
          </a:p>
        </p:txBody>
      </p:sp>
      <p:sp>
        <p:nvSpPr>
          <p:cNvPr id="702" name="Google Shape;702;p63"/>
          <p:cNvSpPr/>
          <p:nvPr/>
        </p:nvSpPr>
        <p:spPr>
          <a:xfrm>
            <a:off x="7692775" y="669575"/>
            <a:ext cx="103800" cy="514200"/>
          </a:xfrm>
          <a:prstGeom prst="leftBrace">
            <a:avLst>
              <a:gd fmla="val 8333" name="adj1"/>
              <a:gd fmla="val 50000" name="adj2"/>
            </a:avLst>
          </a:prstGeom>
          <a:solidFill>
            <a:srgbClr val="B4A7D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p:nvPr/>
        </p:nvSpPr>
        <p:spPr>
          <a:xfrm>
            <a:off x="6520550" y="298850"/>
            <a:ext cx="5581200" cy="2110200"/>
          </a:xfrm>
          <a:prstGeom prst="wedgeRectCallout">
            <a:avLst>
              <a:gd fmla="val -42941" name="adj1"/>
              <a:gd fmla="val 71822" name="adj2"/>
            </a:avLst>
          </a:prstGeom>
          <a:solidFill>
            <a:srgbClr val="B4A7D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704" name="Google Shape;704;p63"/>
          <p:cNvSpPr/>
          <p:nvPr/>
        </p:nvSpPr>
        <p:spPr>
          <a:xfrm>
            <a:off x="7665175" y="1598000"/>
            <a:ext cx="103800" cy="514200"/>
          </a:xfrm>
          <a:prstGeom prst="leftBrace">
            <a:avLst>
              <a:gd fmla="val 8333" name="adj1"/>
              <a:gd fmla="val 50000" name="adj2"/>
            </a:avLst>
          </a:prstGeom>
          <a:solidFill>
            <a:srgbClr val="B4A7D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p:nvPr/>
        </p:nvSpPr>
        <p:spPr>
          <a:xfrm>
            <a:off x="7768975" y="745775"/>
            <a:ext cx="103800" cy="514200"/>
          </a:xfrm>
          <a:prstGeom prst="leftBrace">
            <a:avLst>
              <a:gd fmla="val 8333" name="adj1"/>
              <a:gd fmla="val 50000" name="adj2"/>
            </a:avLst>
          </a:prstGeom>
          <a:solidFill>
            <a:srgbClr val="B4A7D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pic>
        <p:nvPicPr>
          <p:cNvPr id="711" name="Google Shape;711;p64"/>
          <p:cNvPicPr preferRelativeResize="0"/>
          <p:nvPr/>
        </p:nvPicPr>
        <p:blipFill>
          <a:blip r:embed="rId3">
            <a:alphaModFix/>
          </a:blip>
          <a:stretch>
            <a:fillRect/>
          </a:stretch>
        </p:blipFill>
        <p:spPr>
          <a:xfrm>
            <a:off x="5324025" y="152400"/>
            <a:ext cx="3596799" cy="6536598"/>
          </a:xfrm>
          <a:prstGeom prst="rect">
            <a:avLst/>
          </a:prstGeom>
          <a:noFill/>
          <a:ln>
            <a:noFill/>
          </a:ln>
        </p:spPr>
      </p:pic>
      <p:sp>
        <p:nvSpPr>
          <p:cNvPr id="712" name="Google Shape;712;p64"/>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a:t>
            </a:r>
            <a:endParaRPr>
              <a:solidFill>
                <a:srgbClr val="FFFFFF"/>
              </a:solidFill>
            </a:endParaRPr>
          </a:p>
          <a:p>
            <a:pPr indent="0" lvl="0" marL="0" rtl="0" algn="l">
              <a:spcBef>
                <a:spcPts val="0"/>
              </a:spcBef>
              <a:spcAft>
                <a:spcPts val="0"/>
              </a:spcAft>
              <a:buNone/>
            </a:pPr>
            <a:r>
              <a:rPr lang="en">
                <a:solidFill>
                  <a:srgbClr val="FFFFFF"/>
                </a:solidFill>
              </a:rPr>
              <a:t>Online sales quantity</a:t>
            </a:r>
            <a:endParaRPr>
              <a:solidFill>
                <a:srgbClr val="FFFFFF"/>
              </a:solidFill>
            </a:endParaRPr>
          </a:p>
        </p:txBody>
      </p:sp>
      <p:sp>
        <p:nvSpPr>
          <p:cNvPr id="713" name="Google Shape;713;p64"/>
          <p:cNvSpPr txBox="1"/>
          <p:nvPr>
            <p:ph idx="4294967295" type="body"/>
          </p:nvPr>
        </p:nvSpPr>
        <p:spPr>
          <a:xfrm>
            <a:off x="493675" y="1536625"/>
            <a:ext cx="47235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Coefficient：0.99</a:t>
            </a:r>
            <a:endParaRPr sz="3600">
              <a:solidFill>
                <a:srgbClr val="FFFFFF"/>
              </a:solidFill>
            </a:endParaRPr>
          </a:p>
          <a:p>
            <a:pPr indent="0" lvl="0" marL="0" rtl="0" algn="l">
              <a:spcBef>
                <a:spcPts val="1000"/>
              </a:spcBef>
              <a:spcAft>
                <a:spcPts val="0"/>
              </a:spcAft>
              <a:buNone/>
            </a:pPr>
            <a:r>
              <a:rPr lang="en" sz="3600">
                <a:solidFill>
                  <a:srgbClr val="FFFFFF"/>
                </a:solidFill>
              </a:rPr>
              <a:t>                       (0.08)</a:t>
            </a:r>
            <a:endParaRPr sz="3600">
              <a:solidFill>
                <a:srgbClr val="FFFFFF"/>
              </a:solidFill>
            </a:endParaRPr>
          </a:p>
          <a:p>
            <a:pPr indent="0" lvl="0" marL="0" rtl="0" algn="l">
              <a:spcBef>
                <a:spcPts val="1000"/>
              </a:spcBef>
              <a:spcAft>
                <a:spcPts val="0"/>
              </a:spcAft>
              <a:buNone/>
            </a:pPr>
            <a:r>
              <a:rPr lang="en" sz="3600">
                <a:solidFill>
                  <a:srgbClr val="FFFFFF"/>
                </a:solidFill>
              </a:rPr>
              <a:t>Impact of return policy change on salesquantity is </a:t>
            </a:r>
            <a:r>
              <a:rPr b="1" lang="en" sz="3600" u="sng">
                <a:solidFill>
                  <a:srgbClr val="FFFFFF"/>
                </a:solidFill>
              </a:rPr>
              <a:t>insignificant</a:t>
            </a:r>
            <a:endParaRPr b="1" sz="3600" u="sng">
              <a:solidFill>
                <a:srgbClr val="FFFFFF"/>
              </a:solidFill>
            </a:endParaRPr>
          </a:p>
        </p:txBody>
      </p:sp>
      <p:sp>
        <p:nvSpPr>
          <p:cNvPr id="714" name="Google Shape;714;p64"/>
          <p:cNvSpPr/>
          <p:nvPr/>
        </p:nvSpPr>
        <p:spPr>
          <a:xfrm>
            <a:off x="5247825" y="5579425"/>
            <a:ext cx="3117300" cy="436200"/>
          </a:xfrm>
          <a:prstGeom prst="rect">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p:nvPr/>
        </p:nvSpPr>
        <p:spPr>
          <a:xfrm>
            <a:off x="673025" y="2308750"/>
            <a:ext cx="2816232" cy="436200"/>
          </a:xfrm>
          <a:prstGeom prst="rect">
            <a:avLst/>
          </a:prstGeom>
        </p:spPr>
        <p:txBody>
          <a:bodyPr>
            <a:prstTxWarp prst="textPlain"/>
          </a:bodyPr>
          <a:lstStyle/>
          <a:p>
            <a:pPr lvl="0" algn="ctr"/>
            <a:r>
              <a:rPr b="1" i="0">
                <a:ln cap="flat" cmpd="sng" w="9525">
                  <a:solidFill>
                    <a:srgbClr val="B4A7D6"/>
                  </a:solidFill>
                  <a:prstDash val="solid"/>
                  <a:round/>
                  <a:headEnd len="sm" w="sm" type="none"/>
                  <a:tailEnd len="sm" w="sm" type="none"/>
                </a:ln>
                <a:solidFill>
                  <a:srgbClr val="B4A7D6"/>
                </a:solidFill>
                <a:latin typeface="Arial"/>
              </a:rPr>
              <a:t>Insignificant</a:t>
            </a:r>
          </a:p>
        </p:txBody>
      </p:sp>
      <p:pic>
        <p:nvPicPr>
          <p:cNvPr id="716" name="Google Shape;716;p64"/>
          <p:cNvPicPr preferRelativeResize="0"/>
          <p:nvPr/>
        </p:nvPicPr>
        <p:blipFill>
          <a:blip r:embed="rId4">
            <a:alphaModFix/>
          </a:blip>
          <a:stretch>
            <a:fillRect/>
          </a:stretch>
        </p:blipFill>
        <p:spPr>
          <a:xfrm>
            <a:off x="8601283" y="152400"/>
            <a:ext cx="3454066" cy="6536597"/>
          </a:xfrm>
          <a:prstGeom prst="rect">
            <a:avLst/>
          </a:prstGeom>
          <a:noFill/>
          <a:ln>
            <a:noFill/>
          </a:ln>
        </p:spPr>
      </p:pic>
      <p:pic>
        <p:nvPicPr>
          <p:cNvPr id="717" name="Google Shape;717;p64"/>
          <p:cNvPicPr preferRelativeResize="0"/>
          <p:nvPr/>
        </p:nvPicPr>
        <p:blipFill rotWithShape="1">
          <a:blip r:embed="rId5">
            <a:alphaModFix/>
          </a:blip>
          <a:srcRect b="16484" l="1429" r="0" t="1136"/>
          <a:stretch/>
        </p:blipFill>
        <p:spPr>
          <a:xfrm>
            <a:off x="5324025" y="5655625"/>
            <a:ext cx="1928651" cy="258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Online Sales</a:t>
            </a:r>
            <a:endParaRPr>
              <a:solidFill>
                <a:schemeClr val="lt1"/>
              </a:solidFill>
            </a:endParaRPr>
          </a:p>
        </p:txBody>
      </p:sp>
      <p:sp>
        <p:nvSpPr>
          <p:cNvPr id="724" name="Google Shape;724;p65"/>
          <p:cNvSpPr txBox="1"/>
          <p:nvPr>
            <p:ph idx="4294967295" type="body"/>
          </p:nvPr>
        </p:nvSpPr>
        <p:spPr>
          <a:xfrm>
            <a:off x="702500" y="1933500"/>
            <a:ext cx="11073900" cy="3989400"/>
          </a:xfrm>
          <a:prstGeom prst="rect">
            <a:avLst/>
          </a:prstGeom>
          <a:noFill/>
          <a:ln cap="flat" cmpd="sng" w="76200">
            <a:solidFill>
              <a:srgbClr val="8E7CC3"/>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has </a:t>
            </a:r>
            <a:r>
              <a:rPr lang="en" sz="3600" u="sng">
                <a:solidFill>
                  <a:schemeClr val="lt1"/>
                </a:solidFill>
              </a:rPr>
              <a:t>no significant impact</a:t>
            </a:r>
            <a:r>
              <a:rPr lang="en" sz="3600">
                <a:solidFill>
                  <a:schemeClr val="lt1"/>
                </a:solidFill>
              </a:rPr>
              <a:t> on online sales quantity.</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sp>
        <p:nvSpPr>
          <p:cNvPr id="725" name="Google Shape;725;p65"/>
          <p:cNvSpPr/>
          <p:nvPr/>
        </p:nvSpPr>
        <p:spPr>
          <a:xfrm>
            <a:off x="0" y="815718"/>
            <a:ext cx="393600" cy="520200"/>
          </a:xfrm>
          <a:prstGeom prst="rect">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66"/>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32" name="Google Shape;732;p66"/>
          <p:cNvSpPr/>
          <p:nvPr/>
        </p:nvSpPr>
        <p:spPr>
          <a:xfrm>
            <a:off x="3429000" y="2881775"/>
            <a:ext cx="4367700" cy="5142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6"/>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29B9A6"/>
                </a:solidFill>
                <a:latin typeface="Arial"/>
                <a:ea typeface="Arial"/>
                <a:cs typeface="Arial"/>
                <a:sym typeface="Arial"/>
              </a:rPr>
              <a:t>    </a:t>
            </a:r>
            <a:r>
              <a:rPr b="1" lang="en" sz="3000">
                <a:solidFill>
                  <a:srgbClr val="A4C2F4"/>
                </a:solidFill>
                <a:latin typeface="Arial"/>
                <a:ea typeface="Arial"/>
                <a:cs typeface="Arial"/>
                <a:sym typeface="Arial"/>
              </a:rPr>
              <a:t> </a:t>
            </a:r>
            <a:r>
              <a:rPr b="1" lang="en" sz="3000">
                <a:solidFill>
                  <a:srgbClr val="FFFFFF"/>
                </a:solidFill>
                <a:latin typeface="Arial"/>
                <a:ea typeface="Arial"/>
                <a:cs typeface="Arial"/>
                <a:sym typeface="Arial"/>
              </a:rPr>
              <a:t>For ONLINE Return Value</a:t>
            </a:r>
            <a:endParaRPr sz="3000">
              <a:solidFill>
                <a:srgbClr val="FFFFFF"/>
              </a:solidFill>
            </a:endParaRPr>
          </a:p>
          <a:p>
            <a:pPr indent="0" lvl="0" marL="0" rtl="0" algn="l">
              <a:lnSpc>
                <a:spcPct val="90000"/>
              </a:lnSpc>
              <a:spcBef>
                <a:spcPts val="0"/>
              </a:spcBef>
              <a:spcAft>
                <a:spcPts val="0"/>
              </a:spcAft>
              <a:buClr>
                <a:schemeClr val="dk1"/>
              </a:buClr>
              <a:buSzPts val="1100"/>
              <a:buFont typeface="Arial"/>
              <a:buNone/>
            </a:pPr>
            <a:r>
              <a:rPr lang="en">
                <a:solidFill>
                  <a:srgbClr val="FFFFFF"/>
                </a:solidFill>
              </a:rPr>
              <a:t>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ln(returnvalue) ~ </a:t>
            </a:r>
            <a:r>
              <a:rPr b="1" lang="en">
                <a:solidFill>
                  <a:schemeClr val="lt1"/>
                </a:solidFill>
              </a:rPr>
              <a:t>month_group*policy_change</a:t>
            </a:r>
            <a:r>
              <a:rPr lang="en">
                <a:solidFill>
                  <a:srgbClr val="FFFFFF"/>
                </a:solidFill>
              </a:rPr>
              <a:t>+ ln(salesvalue) +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     + </a:t>
            </a:r>
            <a:r>
              <a:rPr lang="en">
                <a:solidFill>
                  <a:schemeClr val="lt1"/>
                </a:solidFill>
              </a:rPr>
              <a:t>pcfactor </a:t>
            </a:r>
            <a:endParaRPr>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734" name="Google Shape;734;p66"/>
          <p:cNvSpPr/>
          <p:nvPr/>
        </p:nvSpPr>
        <p:spPr>
          <a:xfrm>
            <a:off x="6291950" y="222650"/>
            <a:ext cx="5581200" cy="2110200"/>
          </a:xfrm>
          <a:prstGeom prst="wedgeRectCallout">
            <a:avLst>
              <a:gd fmla="val -42941" name="adj1"/>
              <a:gd fmla="val 71822" name="adj2"/>
            </a:avLst>
          </a:prstGeom>
          <a:solidFill>
            <a:srgbClr val="9FC5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735" name="Google Shape;735;p66"/>
          <p:cNvSpPr/>
          <p:nvPr/>
        </p:nvSpPr>
        <p:spPr>
          <a:xfrm rot="-6029205">
            <a:off x="614416" y="1697832"/>
            <a:ext cx="397235" cy="342335"/>
          </a:xfrm>
          <a:prstGeom prst="triangle">
            <a:avLst>
              <a:gd fmla="val 50000" name="adj"/>
            </a:avLst>
          </a:prstGeom>
          <a:solidFill>
            <a:srgbClr val="6FA8DC"/>
          </a:solidFill>
          <a:ln cap="flat" cmpd="sng" w="9525">
            <a:solidFill>
              <a:srgbClr val="6FA8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Calibri"/>
              <a:ea typeface="Calibri"/>
              <a:cs typeface="Calibri"/>
              <a:sym typeface="Calibri"/>
            </a:endParaRPr>
          </a:p>
        </p:txBody>
      </p:sp>
      <p:sp>
        <p:nvSpPr>
          <p:cNvPr id="736" name="Google Shape;736;p66"/>
          <p:cNvSpPr/>
          <p:nvPr/>
        </p:nvSpPr>
        <p:spPr>
          <a:xfrm>
            <a:off x="7768975" y="593375"/>
            <a:ext cx="103800" cy="514200"/>
          </a:xfrm>
          <a:prstGeom prst="leftBrace">
            <a:avLst>
              <a:gd fmla="val 8333" name="adj1"/>
              <a:gd fmla="val 50000" name="adj2"/>
            </a:avLst>
          </a:prstGeom>
          <a:solidFill>
            <a:srgbClr val="9FC5E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6"/>
          <p:cNvSpPr/>
          <p:nvPr/>
        </p:nvSpPr>
        <p:spPr>
          <a:xfrm>
            <a:off x="7741375" y="1521800"/>
            <a:ext cx="103800" cy="514200"/>
          </a:xfrm>
          <a:prstGeom prst="leftBrace">
            <a:avLst>
              <a:gd fmla="val 8333" name="adj1"/>
              <a:gd fmla="val 50000" name="adj2"/>
            </a:avLst>
          </a:prstGeom>
          <a:solidFill>
            <a:srgbClr val="9FC5E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Google Shape;743;p67"/>
          <p:cNvPicPr preferRelativeResize="0"/>
          <p:nvPr/>
        </p:nvPicPr>
        <p:blipFill>
          <a:blip r:embed="rId3">
            <a:alphaModFix/>
          </a:blip>
          <a:stretch>
            <a:fillRect/>
          </a:stretch>
        </p:blipFill>
        <p:spPr>
          <a:xfrm>
            <a:off x="5545699" y="0"/>
            <a:ext cx="3835001" cy="6857999"/>
          </a:xfrm>
          <a:prstGeom prst="rect">
            <a:avLst/>
          </a:prstGeom>
          <a:noFill/>
          <a:ln>
            <a:noFill/>
          </a:ln>
        </p:spPr>
      </p:pic>
      <p:grpSp>
        <p:nvGrpSpPr>
          <p:cNvPr id="744" name="Google Shape;744;p67"/>
          <p:cNvGrpSpPr/>
          <p:nvPr/>
        </p:nvGrpSpPr>
        <p:grpSpPr>
          <a:xfrm>
            <a:off x="8847300" y="0"/>
            <a:ext cx="3268497" cy="6858000"/>
            <a:chOff x="8847300" y="0"/>
            <a:chExt cx="3268497" cy="6858000"/>
          </a:xfrm>
        </p:grpSpPr>
        <p:pic>
          <p:nvPicPr>
            <p:cNvPr id="745" name="Google Shape;745;p67"/>
            <p:cNvPicPr preferRelativeResize="0"/>
            <p:nvPr/>
          </p:nvPicPr>
          <p:blipFill>
            <a:blip r:embed="rId4">
              <a:alphaModFix/>
            </a:blip>
            <a:stretch>
              <a:fillRect/>
            </a:stretch>
          </p:blipFill>
          <p:spPr>
            <a:xfrm>
              <a:off x="8847303" y="0"/>
              <a:ext cx="3268494" cy="6858000"/>
            </a:xfrm>
            <a:prstGeom prst="rect">
              <a:avLst/>
            </a:prstGeom>
            <a:noFill/>
            <a:ln>
              <a:noFill/>
            </a:ln>
          </p:spPr>
        </p:pic>
        <p:pic>
          <p:nvPicPr>
            <p:cNvPr id="746" name="Google Shape;746;p67"/>
            <p:cNvPicPr preferRelativeResize="0"/>
            <p:nvPr/>
          </p:nvPicPr>
          <p:blipFill rotWithShape="1">
            <a:blip r:embed="rId5">
              <a:alphaModFix/>
            </a:blip>
            <a:srcRect b="16484" l="1429" r="0" t="1136"/>
            <a:stretch/>
          </p:blipFill>
          <p:spPr>
            <a:xfrm>
              <a:off x="8847300" y="5897125"/>
              <a:ext cx="1928651" cy="258900"/>
            </a:xfrm>
            <a:prstGeom prst="rect">
              <a:avLst/>
            </a:prstGeom>
            <a:noFill/>
            <a:ln>
              <a:noFill/>
            </a:ln>
          </p:spPr>
        </p:pic>
      </p:grpSp>
      <p:sp>
        <p:nvSpPr>
          <p:cNvPr id="747" name="Google Shape;747;p67"/>
          <p:cNvSpPr txBox="1"/>
          <p:nvPr>
            <p:ph idx="4294967295" type="body"/>
          </p:nvPr>
        </p:nvSpPr>
        <p:spPr>
          <a:xfrm>
            <a:off x="415650" y="1521775"/>
            <a:ext cx="50619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Coefficient: -0.20*</a:t>
            </a:r>
            <a:endParaRPr sz="3600">
              <a:solidFill>
                <a:srgbClr val="FFFFFF"/>
              </a:solidFill>
            </a:endParaRPr>
          </a:p>
          <a:p>
            <a:pPr indent="0" lvl="0" marL="0" rtl="0" algn="l">
              <a:spcBef>
                <a:spcPts val="1000"/>
              </a:spcBef>
              <a:spcAft>
                <a:spcPts val="0"/>
              </a:spcAft>
              <a:buNone/>
            </a:pPr>
            <a:r>
              <a:rPr lang="en" sz="3600">
                <a:solidFill>
                  <a:srgbClr val="FFFFFF"/>
                </a:solidFill>
              </a:rPr>
              <a:t>                         (0.09) </a:t>
            </a:r>
            <a:endParaRPr sz="3600">
              <a:solidFill>
                <a:srgbClr val="FFFFFF"/>
              </a:solidFill>
            </a:endParaRPr>
          </a:p>
          <a:p>
            <a:pPr indent="0" lvl="0" marL="0" rtl="0" algn="l">
              <a:spcBef>
                <a:spcPts val="1000"/>
              </a:spcBef>
              <a:spcAft>
                <a:spcPts val="0"/>
              </a:spcAft>
              <a:buNone/>
            </a:pPr>
            <a:r>
              <a:rPr lang="en" sz="3600">
                <a:solidFill>
                  <a:srgbClr val="FFFFFF"/>
                </a:solidFill>
              </a:rPr>
              <a:t>    Decrease 20% on     </a:t>
            </a:r>
            <a:endParaRPr sz="3600">
              <a:solidFill>
                <a:srgbClr val="FFFFFF"/>
              </a:solidFill>
            </a:endParaRPr>
          </a:p>
          <a:p>
            <a:pPr indent="0" lvl="0" marL="0" rtl="0" algn="l">
              <a:spcBef>
                <a:spcPts val="1000"/>
              </a:spcBef>
              <a:spcAft>
                <a:spcPts val="0"/>
              </a:spcAft>
              <a:buNone/>
            </a:pPr>
            <a:r>
              <a:rPr lang="en" sz="3600">
                <a:solidFill>
                  <a:srgbClr val="FFFFFF"/>
                </a:solidFill>
              </a:rPr>
              <a:t>    return value</a:t>
            </a:r>
            <a:endParaRPr sz="3600">
              <a:solidFill>
                <a:srgbClr val="FFFFFF"/>
              </a:solidFill>
            </a:endParaRPr>
          </a:p>
          <a:p>
            <a:pPr indent="0" lvl="0" marL="0" rtl="0" algn="l">
              <a:spcBef>
                <a:spcPts val="1000"/>
              </a:spcBef>
              <a:spcAft>
                <a:spcPts val="0"/>
              </a:spcAft>
              <a:buNone/>
            </a:pPr>
            <a:r>
              <a:rPr b="1"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sp>
        <p:nvSpPr>
          <p:cNvPr id="748" name="Google Shape;748;p67"/>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a:t>
            </a:r>
            <a:endParaRPr>
              <a:solidFill>
                <a:srgbClr val="FFFFFF"/>
              </a:solidFill>
            </a:endParaRPr>
          </a:p>
          <a:p>
            <a:pPr indent="0" lvl="0" marL="0" rtl="0" algn="l">
              <a:spcBef>
                <a:spcPts val="0"/>
              </a:spcBef>
              <a:spcAft>
                <a:spcPts val="0"/>
              </a:spcAft>
              <a:buNone/>
            </a:pPr>
            <a:r>
              <a:rPr lang="en">
                <a:solidFill>
                  <a:srgbClr val="FFFFFF"/>
                </a:solidFill>
              </a:rPr>
              <a:t>Online return value </a:t>
            </a:r>
            <a:endParaRPr>
              <a:solidFill>
                <a:srgbClr val="FFFFFF"/>
              </a:solidFill>
            </a:endParaRPr>
          </a:p>
        </p:txBody>
      </p:sp>
      <p:sp>
        <p:nvSpPr>
          <p:cNvPr id="749" name="Google Shape;749;p67"/>
          <p:cNvSpPr/>
          <p:nvPr/>
        </p:nvSpPr>
        <p:spPr>
          <a:xfrm>
            <a:off x="596825" y="2093025"/>
            <a:ext cx="4658002" cy="504700"/>
          </a:xfrm>
          <a:prstGeom prst="rect">
            <a:avLst/>
          </a:prstGeom>
        </p:spPr>
        <p:txBody>
          <a:bodyPr>
            <a:prstTxWarp prst="textPlain"/>
          </a:bodyPr>
          <a:lstStyle/>
          <a:p>
            <a:pPr lvl="0" algn="ctr"/>
            <a:r>
              <a:rPr b="1" i="0">
                <a:ln cap="flat" cmpd="sng" w="9525">
                  <a:solidFill>
                    <a:srgbClr val="9FC5E8"/>
                  </a:solidFill>
                  <a:prstDash val="solid"/>
                  <a:round/>
                  <a:headEnd len="sm" w="sm" type="none"/>
                  <a:tailEnd len="sm" w="sm" type="none"/>
                </a:ln>
                <a:solidFill>
                  <a:srgbClr val="9FC5E8"/>
                </a:solidFill>
                <a:latin typeface="Arial"/>
              </a:rPr>
              <a:t>Significant Impact</a:t>
            </a:r>
          </a:p>
        </p:txBody>
      </p:sp>
      <p:sp>
        <p:nvSpPr>
          <p:cNvPr id="750" name="Google Shape;750;p67"/>
          <p:cNvSpPr/>
          <p:nvPr/>
        </p:nvSpPr>
        <p:spPr>
          <a:xfrm>
            <a:off x="8771100" y="5820925"/>
            <a:ext cx="3268500" cy="369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68"/>
          <p:cNvSpPr txBox="1"/>
          <p:nvPr>
            <p:ph idx="4294967295" type="body"/>
          </p:nvPr>
        </p:nvSpPr>
        <p:spPr>
          <a:xfrm>
            <a:off x="415650" y="15218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chemeClr val="accent4"/>
                </a:solidFill>
                <a:latin typeface="Arial"/>
                <a:ea typeface="Arial"/>
                <a:cs typeface="Arial"/>
                <a:sym typeface="Arial"/>
              </a:rPr>
              <a:t>     </a:t>
            </a:r>
            <a:r>
              <a:rPr b="1" lang="en" sz="3000">
                <a:solidFill>
                  <a:srgbClr val="FFFFFF"/>
                </a:solidFill>
                <a:latin typeface="Arial"/>
                <a:ea typeface="Arial"/>
                <a:cs typeface="Arial"/>
                <a:sym typeface="Arial"/>
              </a:rPr>
              <a:t>For ONLINE Return Quantity</a:t>
            </a:r>
            <a:endParaRPr b="1" sz="3000">
              <a:solidFill>
                <a:srgbClr val="FFFFFF"/>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lt2"/>
              </a:solidFill>
              <a:latin typeface="Arial"/>
              <a:ea typeface="Arial"/>
              <a:cs typeface="Arial"/>
              <a:sym typeface="Arial"/>
            </a:endParaRPr>
          </a:p>
          <a:p>
            <a:pPr indent="0" lvl="0" marL="457200" rtl="0" algn="l">
              <a:lnSpc>
                <a:spcPct val="100000"/>
              </a:lnSpc>
              <a:spcBef>
                <a:spcPts val="1000"/>
              </a:spcBef>
              <a:spcAft>
                <a:spcPts val="0"/>
              </a:spcAft>
              <a:buNone/>
            </a:pPr>
            <a:r>
              <a:rPr b="1" lang="en" sz="3000">
                <a:solidFill>
                  <a:schemeClr val="lt2"/>
                </a:solidFill>
                <a:latin typeface="Arial"/>
                <a:ea typeface="Arial"/>
                <a:cs typeface="Arial"/>
                <a:sym typeface="Arial"/>
              </a:rPr>
              <a:t>Negative Binomial model</a:t>
            </a:r>
            <a:endParaRPr b="1" sz="30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         Returnquantity ~ </a:t>
            </a:r>
            <a:r>
              <a:rPr b="1" lang="en">
                <a:solidFill>
                  <a:schemeClr val="lt1"/>
                </a:solidFill>
              </a:rPr>
              <a:t>month_group*policy_change</a:t>
            </a:r>
            <a:r>
              <a:rPr lang="en">
                <a:solidFill>
                  <a:srgbClr val="FFFFFF"/>
                </a:solidFill>
              </a:rPr>
              <a:t>+ ln(salesquantity) +    </a:t>
            </a:r>
            <a:endParaRPr>
              <a:solidFill>
                <a:srgbClr val="FFFFFF"/>
              </a:solidFill>
            </a:endParaRPr>
          </a:p>
          <a:p>
            <a:pPr indent="0" lvl="0" marL="0" rtl="0" algn="l">
              <a:lnSpc>
                <a:spcPct val="100000"/>
              </a:lnSpc>
              <a:spcBef>
                <a:spcPts val="2133"/>
              </a:spcBef>
              <a:spcAft>
                <a:spcPts val="0"/>
              </a:spcAft>
              <a:buClr>
                <a:schemeClr val="dk1"/>
              </a:buClr>
              <a:buSzPts val="1100"/>
              <a:buFont typeface="Arial"/>
              <a:buNone/>
            </a:pPr>
            <a:r>
              <a:rPr lang="en">
                <a:solidFill>
                  <a:srgbClr val="FFFFFF"/>
                </a:solidFill>
              </a:rPr>
              <a:t>         avg_female + avg_age +  avg_income + avg_homeowner +  </a:t>
            </a:r>
            <a:endParaRPr>
              <a:solidFill>
                <a:srgbClr val="FFFFFF"/>
              </a:solidFill>
            </a:endParaRPr>
          </a:p>
          <a:p>
            <a:pPr indent="0" lvl="0" marL="0" rtl="0" algn="l">
              <a:lnSpc>
                <a:spcPct val="100000"/>
              </a:lnSpc>
              <a:spcBef>
                <a:spcPts val="2133"/>
              </a:spcBef>
              <a:spcAft>
                <a:spcPts val="2133"/>
              </a:spcAft>
              <a:buClr>
                <a:schemeClr val="dk1"/>
              </a:buClr>
              <a:buSzPts val="1100"/>
              <a:buFont typeface="Arial"/>
              <a:buNone/>
            </a:pPr>
            <a:r>
              <a:rPr lang="en">
                <a:solidFill>
                  <a:srgbClr val="FFFFFF"/>
                </a:solidFill>
              </a:rPr>
              <a:t>         avg_residency + avg_childowner + </a:t>
            </a:r>
            <a:r>
              <a:rPr lang="en">
                <a:solidFill>
                  <a:schemeClr val="lt1"/>
                </a:solidFill>
              </a:rPr>
              <a:t>pcfactor </a:t>
            </a:r>
            <a:br>
              <a:rPr lang="en">
                <a:solidFill>
                  <a:srgbClr val="FFFFFF"/>
                </a:solidFill>
              </a:rPr>
            </a:br>
            <a:endParaRPr/>
          </a:p>
        </p:txBody>
      </p:sp>
      <p:sp>
        <p:nvSpPr>
          <p:cNvPr id="757" name="Google Shape;757;p68"/>
          <p:cNvSpPr/>
          <p:nvPr/>
        </p:nvSpPr>
        <p:spPr>
          <a:xfrm>
            <a:off x="3740725" y="3372000"/>
            <a:ext cx="4431900" cy="514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8"/>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59" name="Google Shape;759;p68"/>
          <p:cNvSpPr/>
          <p:nvPr/>
        </p:nvSpPr>
        <p:spPr>
          <a:xfrm rot="-6029205">
            <a:off x="614416" y="1697832"/>
            <a:ext cx="397235" cy="34233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760" name="Google Shape;760;p68"/>
          <p:cNvSpPr/>
          <p:nvPr/>
        </p:nvSpPr>
        <p:spPr>
          <a:xfrm>
            <a:off x="6749150" y="222650"/>
            <a:ext cx="5367600" cy="2110200"/>
          </a:xfrm>
          <a:prstGeom prst="wedgeRectCallout">
            <a:avLst>
              <a:gd fmla="val -42941" name="adj1"/>
              <a:gd fmla="val 71822" name="adj2"/>
            </a:avLst>
          </a:prstGeom>
          <a:solidFill>
            <a:schemeClr val="accen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a:t>
            </a:r>
            <a:r>
              <a:rPr b="1" lang="en">
                <a:solidFill>
                  <a:schemeClr val="dk1"/>
                </a:solidFill>
              </a:rPr>
              <a:t>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761" name="Google Shape;761;p68"/>
          <p:cNvSpPr/>
          <p:nvPr/>
        </p:nvSpPr>
        <p:spPr>
          <a:xfrm>
            <a:off x="8172576" y="669575"/>
            <a:ext cx="999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8"/>
          <p:cNvSpPr/>
          <p:nvPr/>
        </p:nvSpPr>
        <p:spPr>
          <a:xfrm>
            <a:off x="8198575" y="1521800"/>
            <a:ext cx="103800" cy="514200"/>
          </a:xfrm>
          <a:prstGeom prst="leftBrace">
            <a:avLst>
              <a:gd fmla="val 8333" name="adj1"/>
              <a:gd fmla="val 50000" name="adj2"/>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69"/>
          <p:cNvSpPr txBox="1"/>
          <p:nvPr>
            <p:ph idx="4294967295" type="title"/>
          </p:nvPr>
        </p:nvSpPr>
        <p:spPr>
          <a:xfrm>
            <a:off x="2632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a:t>
            </a:r>
            <a:endParaRPr>
              <a:solidFill>
                <a:srgbClr val="FFFFFF"/>
              </a:solidFill>
            </a:endParaRPr>
          </a:p>
          <a:p>
            <a:pPr indent="0" lvl="0" marL="0" rtl="0" algn="l">
              <a:spcBef>
                <a:spcPts val="0"/>
              </a:spcBef>
              <a:spcAft>
                <a:spcPts val="0"/>
              </a:spcAft>
              <a:buNone/>
            </a:pPr>
            <a:r>
              <a:rPr lang="en">
                <a:solidFill>
                  <a:srgbClr val="FFFFFF"/>
                </a:solidFill>
              </a:rPr>
              <a:t>Online return quantity </a:t>
            </a:r>
            <a:endParaRPr>
              <a:solidFill>
                <a:srgbClr val="FFFFFF"/>
              </a:solidFill>
            </a:endParaRPr>
          </a:p>
        </p:txBody>
      </p:sp>
      <p:sp>
        <p:nvSpPr>
          <p:cNvPr id="769" name="Google Shape;769;p69"/>
          <p:cNvSpPr/>
          <p:nvPr/>
        </p:nvSpPr>
        <p:spPr>
          <a:xfrm>
            <a:off x="7633150" y="5835750"/>
            <a:ext cx="3956100" cy="4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
        <p:nvSpPr>
          <p:cNvPr id="770" name="Google Shape;770;p69"/>
          <p:cNvSpPr/>
          <p:nvPr/>
        </p:nvSpPr>
        <p:spPr>
          <a:xfrm>
            <a:off x="673025" y="2003950"/>
            <a:ext cx="4583774" cy="519551"/>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Significant Impact</a:t>
            </a:r>
          </a:p>
        </p:txBody>
      </p:sp>
      <p:pic>
        <p:nvPicPr>
          <p:cNvPr id="771" name="Google Shape;771;p69"/>
          <p:cNvPicPr preferRelativeResize="0"/>
          <p:nvPr/>
        </p:nvPicPr>
        <p:blipFill rotWithShape="1">
          <a:blip r:embed="rId3">
            <a:alphaModFix/>
          </a:blip>
          <a:srcRect b="0" l="2000" r="-1999" t="0"/>
          <a:stretch/>
        </p:blipFill>
        <p:spPr>
          <a:xfrm>
            <a:off x="5560841" y="0"/>
            <a:ext cx="3808917" cy="6857998"/>
          </a:xfrm>
          <a:prstGeom prst="rect">
            <a:avLst/>
          </a:prstGeom>
          <a:noFill/>
          <a:ln>
            <a:noFill/>
          </a:ln>
        </p:spPr>
      </p:pic>
      <p:sp>
        <p:nvSpPr>
          <p:cNvPr id="772" name="Google Shape;772;p69"/>
          <p:cNvSpPr txBox="1"/>
          <p:nvPr>
            <p:ph idx="4294967295" type="body"/>
          </p:nvPr>
        </p:nvSpPr>
        <p:spPr>
          <a:xfrm>
            <a:off x="339450" y="1521775"/>
            <a:ext cx="50619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Coefficient: 0.88**</a:t>
            </a:r>
            <a:endParaRPr sz="3600">
              <a:solidFill>
                <a:srgbClr val="FFFFFF"/>
              </a:solidFill>
            </a:endParaRPr>
          </a:p>
          <a:p>
            <a:pPr indent="0" lvl="0" marL="0" rtl="0" algn="l">
              <a:spcBef>
                <a:spcPts val="1000"/>
              </a:spcBef>
              <a:spcAft>
                <a:spcPts val="0"/>
              </a:spcAft>
              <a:buNone/>
            </a:pPr>
            <a:r>
              <a:rPr lang="en" sz="3600">
                <a:solidFill>
                  <a:srgbClr val="FFFFFF"/>
                </a:solidFill>
              </a:rPr>
              <a:t>                         (0.04) </a:t>
            </a:r>
            <a:endParaRPr sz="3600">
              <a:solidFill>
                <a:srgbClr val="FFFFFF"/>
              </a:solidFill>
            </a:endParaRPr>
          </a:p>
          <a:p>
            <a:pPr indent="0" lvl="0" marL="0" rtl="0" algn="l">
              <a:spcBef>
                <a:spcPts val="1000"/>
              </a:spcBef>
              <a:spcAft>
                <a:spcPts val="0"/>
              </a:spcAft>
              <a:buNone/>
            </a:pPr>
            <a:r>
              <a:rPr lang="en" sz="3600">
                <a:solidFill>
                  <a:srgbClr val="FFFFFF"/>
                </a:solidFill>
              </a:rPr>
              <a:t>    Decrease 12% on     </a:t>
            </a:r>
            <a:endParaRPr sz="3600">
              <a:solidFill>
                <a:srgbClr val="FFFFFF"/>
              </a:solidFill>
            </a:endParaRPr>
          </a:p>
          <a:p>
            <a:pPr indent="0" lvl="0" marL="0" rtl="0" algn="l">
              <a:spcBef>
                <a:spcPts val="1000"/>
              </a:spcBef>
              <a:spcAft>
                <a:spcPts val="0"/>
              </a:spcAft>
              <a:buNone/>
            </a:pPr>
            <a:r>
              <a:rPr lang="en" sz="3600">
                <a:solidFill>
                  <a:srgbClr val="FFFFFF"/>
                </a:solidFill>
              </a:rPr>
              <a:t>    return quantity</a:t>
            </a:r>
            <a:endParaRPr sz="3600">
              <a:solidFill>
                <a:srgbClr val="FFFFFF"/>
              </a:solidFill>
            </a:endParaRPr>
          </a:p>
          <a:p>
            <a:pPr indent="0" lvl="0" marL="0" rtl="0" algn="l">
              <a:spcBef>
                <a:spcPts val="1000"/>
              </a:spcBef>
              <a:spcAft>
                <a:spcPts val="0"/>
              </a:spcAft>
              <a:buNone/>
            </a:pPr>
            <a:r>
              <a:rPr b="1"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pic>
        <p:nvPicPr>
          <p:cNvPr id="773" name="Google Shape;773;p69"/>
          <p:cNvPicPr preferRelativeResize="0"/>
          <p:nvPr/>
        </p:nvPicPr>
        <p:blipFill>
          <a:blip r:embed="rId4">
            <a:alphaModFix/>
          </a:blip>
          <a:stretch>
            <a:fillRect/>
          </a:stretch>
        </p:blipFill>
        <p:spPr>
          <a:xfrm>
            <a:off x="8907592" y="0"/>
            <a:ext cx="3360615" cy="6857999"/>
          </a:xfrm>
          <a:prstGeom prst="rect">
            <a:avLst/>
          </a:prstGeom>
          <a:noFill/>
          <a:ln>
            <a:noFill/>
          </a:ln>
        </p:spPr>
      </p:pic>
      <p:pic>
        <p:nvPicPr>
          <p:cNvPr id="774" name="Google Shape;774;p69"/>
          <p:cNvPicPr preferRelativeResize="0"/>
          <p:nvPr/>
        </p:nvPicPr>
        <p:blipFill rotWithShape="1">
          <a:blip r:embed="rId5">
            <a:alphaModFix/>
          </a:blip>
          <a:srcRect b="16484" l="1429" r="0" t="1136"/>
          <a:stretch/>
        </p:blipFill>
        <p:spPr>
          <a:xfrm>
            <a:off x="8907600" y="6028375"/>
            <a:ext cx="1928651" cy="258900"/>
          </a:xfrm>
          <a:prstGeom prst="rect">
            <a:avLst/>
          </a:prstGeom>
          <a:noFill/>
          <a:ln>
            <a:noFill/>
          </a:ln>
        </p:spPr>
      </p:pic>
      <p:sp>
        <p:nvSpPr>
          <p:cNvPr id="775" name="Google Shape;775;p69"/>
          <p:cNvSpPr/>
          <p:nvPr/>
        </p:nvSpPr>
        <p:spPr>
          <a:xfrm>
            <a:off x="8771100" y="5973325"/>
            <a:ext cx="3268500" cy="369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70"/>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Online Return</a:t>
            </a:r>
            <a:endParaRPr>
              <a:solidFill>
                <a:schemeClr val="lt1"/>
              </a:solidFill>
            </a:endParaRPr>
          </a:p>
        </p:txBody>
      </p:sp>
      <p:sp>
        <p:nvSpPr>
          <p:cNvPr id="782" name="Google Shape;782;p70"/>
          <p:cNvSpPr txBox="1"/>
          <p:nvPr>
            <p:ph idx="4294967295" type="body"/>
          </p:nvPr>
        </p:nvSpPr>
        <p:spPr>
          <a:xfrm>
            <a:off x="702500" y="1933500"/>
            <a:ext cx="11073900" cy="3989400"/>
          </a:xfrm>
          <a:prstGeom prst="rect">
            <a:avLst/>
          </a:prstGeom>
          <a:noFill/>
          <a:ln cap="flat" cmpd="sng" w="76200">
            <a:solidFill>
              <a:srgbClr val="6FA8DC"/>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20% decrease</a:t>
            </a:r>
            <a:r>
              <a:rPr lang="en" sz="3600">
                <a:solidFill>
                  <a:schemeClr val="lt1"/>
                </a:solidFill>
              </a:rPr>
              <a:t> in online return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12% decrease</a:t>
            </a:r>
            <a:r>
              <a:rPr lang="en" sz="3600">
                <a:solidFill>
                  <a:schemeClr val="lt1"/>
                </a:solidFill>
              </a:rPr>
              <a:t> in online return quantity</a:t>
            </a:r>
            <a:endParaRPr sz="3600">
              <a:solidFill>
                <a:schemeClr val="lt1"/>
              </a:solidFill>
            </a:endParaRPr>
          </a:p>
          <a:p>
            <a:pPr indent="0" lvl="0" marL="914400" rtl="0" algn="l">
              <a:lnSpc>
                <a:spcPct val="90000"/>
              </a:lnSpc>
              <a:spcBef>
                <a:spcPts val="0"/>
              </a:spcBef>
              <a:spcAft>
                <a:spcPts val="0"/>
              </a:spcAft>
              <a:buNone/>
            </a:pPr>
            <a:r>
              <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sp>
        <p:nvSpPr>
          <p:cNvPr id="783" name="Google Shape;783;p70"/>
          <p:cNvSpPr/>
          <p:nvPr/>
        </p:nvSpPr>
        <p:spPr>
          <a:xfrm>
            <a:off x="0" y="815718"/>
            <a:ext cx="393600" cy="520200"/>
          </a:xfrm>
          <a:prstGeom prst="rect">
            <a:avLst/>
          </a:prstGeom>
          <a:solidFill>
            <a:srgbClr val="6FA8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71"/>
          <p:cNvSpPr txBox="1"/>
          <p:nvPr>
            <p:ph idx="4294967295" type="body"/>
          </p:nvPr>
        </p:nvSpPr>
        <p:spPr>
          <a:xfrm>
            <a:off x="415650" y="14456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B4A7D6"/>
                </a:solidFill>
                <a:latin typeface="Arial"/>
                <a:ea typeface="Arial"/>
                <a:cs typeface="Arial"/>
                <a:sym typeface="Arial"/>
              </a:rPr>
              <a:t>     For STORE Sales Value</a:t>
            </a:r>
            <a:endParaRPr sz="3000">
              <a:solidFill>
                <a:srgbClr val="B4A7D6"/>
              </a:solidFill>
            </a:endParaRPr>
          </a:p>
          <a:p>
            <a:pPr indent="0" lvl="0" marL="0" rtl="0" algn="l">
              <a:lnSpc>
                <a:spcPct val="90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ln(salesvalue+1) ~ pcfactor+avg_female +avg_age + avg_income + avg_homeowner + avg_residency + avg_childowner +store_average_price + ln(store_number_of_skus) + sa_gender + sa_full_time + sa_avg_years_of_exp + sa_married + sa_avg_rate_of_pay + store_average_price+sa_dependent + </a:t>
            </a:r>
            <a:r>
              <a:rPr b="1" lang="en" sz="3000">
                <a:solidFill>
                  <a:srgbClr val="FFFFFF"/>
                </a:solidFill>
              </a:rPr>
              <a:t>policy_change * month_group</a:t>
            </a:r>
            <a:endParaRPr b="1" sz="3000">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790" name="Google Shape;790;p71"/>
          <p:cNvSpPr/>
          <p:nvPr/>
        </p:nvSpPr>
        <p:spPr>
          <a:xfrm>
            <a:off x="6026725" y="4557175"/>
            <a:ext cx="4957800" cy="4530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1"/>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792" name="Google Shape;792;p71"/>
          <p:cNvSpPr/>
          <p:nvPr/>
        </p:nvSpPr>
        <p:spPr>
          <a:xfrm rot="-6029205">
            <a:off x="614416" y="1697832"/>
            <a:ext cx="397235" cy="342335"/>
          </a:xfrm>
          <a:prstGeom prst="triangle">
            <a:avLst>
              <a:gd fmla="val 50000" name="adj"/>
            </a:avLst>
          </a:prstGeom>
          <a:solidFill>
            <a:srgbClr val="B4A7D6"/>
          </a:solidFill>
          <a:ln cap="flat" cmpd="sng" w="9525">
            <a:solidFill>
              <a:srgbClr val="B4A7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793" name="Google Shape;793;p71"/>
          <p:cNvSpPr/>
          <p:nvPr/>
        </p:nvSpPr>
        <p:spPr>
          <a:xfrm>
            <a:off x="6026725" y="222650"/>
            <a:ext cx="58635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a:t>
            </a:r>
            <a:r>
              <a:rPr b="1" lang="en"/>
              <a:t>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794" name="Google Shape;794;p71"/>
          <p:cNvSpPr/>
          <p:nvPr/>
        </p:nvSpPr>
        <p:spPr>
          <a:xfrm>
            <a:off x="76621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1"/>
          <p:cNvSpPr/>
          <p:nvPr/>
        </p:nvSpPr>
        <p:spPr>
          <a:xfrm>
            <a:off x="74414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2"/>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a:t>
            </a:r>
            <a:endParaRPr>
              <a:solidFill>
                <a:srgbClr val="FFFFFF"/>
              </a:solidFill>
            </a:endParaRPr>
          </a:p>
          <a:p>
            <a:pPr indent="0" lvl="0" marL="0" rtl="0" algn="l">
              <a:spcBef>
                <a:spcPts val="0"/>
              </a:spcBef>
              <a:spcAft>
                <a:spcPts val="0"/>
              </a:spcAft>
              <a:buNone/>
            </a:pPr>
            <a:r>
              <a:rPr lang="en">
                <a:solidFill>
                  <a:srgbClr val="FFFFFF"/>
                </a:solidFill>
              </a:rPr>
              <a:t>Store sales value</a:t>
            </a:r>
            <a:endParaRPr>
              <a:solidFill>
                <a:srgbClr val="FFFFFF"/>
              </a:solidFill>
            </a:endParaRPr>
          </a:p>
        </p:txBody>
      </p:sp>
      <p:sp>
        <p:nvSpPr>
          <p:cNvPr id="802" name="Google Shape;802;p72"/>
          <p:cNvSpPr txBox="1"/>
          <p:nvPr>
            <p:ph idx="4294967295" type="body"/>
          </p:nvPr>
        </p:nvSpPr>
        <p:spPr>
          <a:xfrm>
            <a:off x="493675" y="1536625"/>
            <a:ext cx="58002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Coefficient: -0.06**</a:t>
            </a:r>
            <a:endParaRPr sz="3600">
              <a:solidFill>
                <a:srgbClr val="FFFFFF"/>
              </a:solidFill>
            </a:endParaRPr>
          </a:p>
          <a:p>
            <a:pPr indent="0" lvl="0" marL="0" rtl="0" algn="l">
              <a:spcBef>
                <a:spcPts val="1000"/>
              </a:spcBef>
              <a:spcAft>
                <a:spcPts val="0"/>
              </a:spcAft>
              <a:buNone/>
            </a:pPr>
            <a:r>
              <a:rPr lang="en" sz="3600">
                <a:solidFill>
                  <a:srgbClr val="FFFFFF"/>
                </a:solidFill>
              </a:rPr>
              <a:t>                     (0.02)</a:t>
            </a:r>
            <a:endParaRPr sz="3600">
              <a:solidFill>
                <a:srgbClr val="FFFFFF"/>
              </a:solidFill>
            </a:endParaRPr>
          </a:p>
          <a:p>
            <a:pPr indent="0" lvl="0" marL="0" rtl="0" algn="l">
              <a:spcBef>
                <a:spcPts val="1000"/>
              </a:spcBef>
              <a:spcAft>
                <a:spcPts val="0"/>
              </a:spcAft>
              <a:buClr>
                <a:schemeClr val="dk1"/>
              </a:buClr>
              <a:buSzPts val="1100"/>
              <a:buFont typeface="Arial"/>
              <a:buNone/>
            </a:pPr>
            <a:r>
              <a:rPr lang="en" sz="3600">
                <a:solidFill>
                  <a:schemeClr val="lt1"/>
                </a:solidFill>
              </a:rPr>
              <a:t>Decrease 6% on sales value</a:t>
            </a:r>
            <a:endParaRPr sz="3600">
              <a:solidFill>
                <a:srgbClr val="FFFFFF"/>
              </a:solidFill>
            </a:endParaRPr>
          </a:p>
        </p:txBody>
      </p:sp>
      <p:sp>
        <p:nvSpPr>
          <p:cNvPr id="803" name="Google Shape;803;p72"/>
          <p:cNvSpPr/>
          <p:nvPr/>
        </p:nvSpPr>
        <p:spPr>
          <a:xfrm>
            <a:off x="673025" y="2308750"/>
            <a:ext cx="2454568" cy="436200"/>
          </a:xfrm>
          <a:prstGeom prst="rect">
            <a:avLst/>
          </a:prstGeom>
        </p:spPr>
        <p:txBody>
          <a:bodyPr>
            <a:prstTxWarp prst="textPlain"/>
          </a:bodyPr>
          <a:lstStyle/>
          <a:p>
            <a:pPr lvl="0" algn="ctr"/>
            <a:r>
              <a:rPr b="1" i="0">
                <a:ln cap="flat" cmpd="sng" w="9525">
                  <a:solidFill>
                    <a:srgbClr val="B4A7D6"/>
                  </a:solidFill>
                  <a:prstDash val="solid"/>
                  <a:round/>
                  <a:headEnd len="sm" w="sm" type="none"/>
                  <a:tailEnd len="sm" w="sm" type="none"/>
                </a:ln>
                <a:solidFill>
                  <a:srgbClr val="B4A7D6"/>
                </a:solidFill>
                <a:latin typeface="Arial"/>
              </a:rPr>
              <a:t>Significant</a:t>
            </a:r>
          </a:p>
        </p:txBody>
      </p:sp>
      <p:pic>
        <p:nvPicPr>
          <p:cNvPr id="804" name="Google Shape;804;p72"/>
          <p:cNvPicPr preferRelativeResize="0"/>
          <p:nvPr/>
        </p:nvPicPr>
        <p:blipFill>
          <a:blip r:embed="rId3">
            <a:alphaModFix/>
          </a:blip>
          <a:stretch>
            <a:fillRect/>
          </a:stretch>
        </p:blipFill>
        <p:spPr>
          <a:xfrm>
            <a:off x="9375278" y="240950"/>
            <a:ext cx="2524322" cy="6374744"/>
          </a:xfrm>
          <a:prstGeom prst="rect">
            <a:avLst/>
          </a:prstGeom>
          <a:noFill/>
          <a:ln>
            <a:noFill/>
          </a:ln>
        </p:spPr>
      </p:pic>
      <p:grpSp>
        <p:nvGrpSpPr>
          <p:cNvPr id="805" name="Google Shape;805;p72"/>
          <p:cNvGrpSpPr/>
          <p:nvPr/>
        </p:nvGrpSpPr>
        <p:grpSpPr>
          <a:xfrm>
            <a:off x="6476150" y="240950"/>
            <a:ext cx="2891080" cy="6396849"/>
            <a:chOff x="6476150" y="240950"/>
            <a:chExt cx="2891080" cy="6396849"/>
          </a:xfrm>
        </p:grpSpPr>
        <p:pic>
          <p:nvPicPr>
            <p:cNvPr id="806" name="Google Shape;806;p72"/>
            <p:cNvPicPr preferRelativeResize="0"/>
            <p:nvPr/>
          </p:nvPicPr>
          <p:blipFill>
            <a:blip r:embed="rId4">
              <a:alphaModFix/>
            </a:blip>
            <a:stretch>
              <a:fillRect/>
            </a:stretch>
          </p:blipFill>
          <p:spPr>
            <a:xfrm>
              <a:off x="6476150" y="240950"/>
              <a:ext cx="2891080" cy="6396849"/>
            </a:xfrm>
            <a:prstGeom prst="rect">
              <a:avLst/>
            </a:prstGeom>
            <a:noFill/>
            <a:ln>
              <a:noFill/>
            </a:ln>
          </p:spPr>
        </p:pic>
        <p:pic>
          <p:nvPicPr>
            <p:cNvPr id="807" name="Google Shape;807;p72"/>
            <p:cNvPicPr preferRelativeResize="0"/>
            <p:nvPr/>
          </p:nvPicPr>
          <p:blipFill rotWithShape="1">
            <a:blip r:embed="rId5">
              <a:alphaModFix/>
            </a:blip>
            <a:srcRect b="16484" l="1429" r="0" t="1136"/>
            <a:stretch/>
          </p:blipFill>
          <p:spPr>
            <a:xfrm>
              <a:off x="6476150" y="5098050"/>
              <a:ext cx="1335875" cy="179325"/>
            </a:xfrm>
            <a:prstGeom prst="rect">
              <a:avLst/>
            </a:prstGeom>
            <a:noFill/>
            <a:ln>
              <a:noFill/>
            </a:ln>
          </p:spPr>
        </p:pic>
      </p:grpSp>
      <p:sp>
        <p:nvSpPr>
          <p:cNvPr id="808" name="Google Shape;808;p72"/>
          <p:cNvSpPr/>
          <p:nvPr/>
        </p:nvSpPr>
        <p:spPr>
          <a:xfrm>
            <a:off x="6473600" y="5024125"/>
            <a:ext cx="2688300" cy="358200"/>
          </a:xfrm>
          <a:prstGeom prst="rect">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Background</a:t>
            </a:r>
            <a:endParaRPr>
              <a:solidFill>
                <a:srgbClr val="FFFFFF"/>
              </a:solidFill>
            </a:endParaRPr>
          </a:p>
        </p:txBody>
      </p:sp>
      <p:sp>
        <p:nvSpPr>
          <p:cNvPr id="202" name="Google Shape;202;p19"/>
          <p:cNvSpPr/>
          <p:nvPr/>
        </p:nvSpPr>
        <p:spPr>
          <a:xfrm>
            <a:off x="1232050" y="3281550"/>
            <a:ext cx="10019700" cy="78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5744675" y="3125550"/>
            <a:ext cx="192900" cy="1098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nvSpPr>
        <p:spPr>
          <a:xfrm>
            <a:off x="4527475" y="4224150"/>
            <a:ext cx="32730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Policy Change on</a:t>
            </a:r>
            <a:endParaRPr sz="2400">
              <a:solidFill>
                <a:schemeClr val="lt1"/>
              </a:solidFill>
            </a:endParaRPr>
          </a:p>
          <a:p>
            <a:pPr indent="0" lvl="0" marL="0" rtl="0" algn="l">
              <a:spcBef>
                <a:spcPts val="0"/>
              </a:spcBef>
              <a:spcAft>
                <a:spcPts val="0"/>
              </a:spcAft>
              <a:buNone/>
            </a:pPr>
            <a:r>
              <a:rPr b="1" lang="en" sz="2400">
                <a:solidFill>
                  <a:schemeClr val="lt1"/>
                </a:solidFill>
              </a:rPr>
              <a:t>October 1st, 2013</a:t>
            </a:r>
            <a:endParaRPr b="1" sz="2400">
              <a:solidFill>
                <a:schemeClr val="lt1"/>
              </a:solidFill>
            </a:endParaRPr>
          </a:p>
        </p:txBody>
      </p:sp>
      <p:sp>
        <p:nvSpPr>
          <p:cNvPr id="205" name="Google Shape;205;p19"/>
          <p:cNvSpPr txBox="1"/>
          <p:nvPr/>
        </p:nvSpPr>
        <p:spPr>
          <a:xfrm>
            <a:off x="1588325" y="1909950"/>
            <a:ext cx="9455700" cy="151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400">
                <a:solidFill>
                  <a:srgbClr val="FFFFFF"/>
                </a:solidFill>
              </a:rPr>
              <a:t>  Before policy change                     	After policy change</a:t>
            </a:r>
            <a:endParaRPr b="1" sz="2400">
              <a:solidFill>
                <a:srgbClr val="FFFFFF"/>
              </a:solidFill>
            </a:endParaRPr>
          </a:p>
          <a:p>
            <a:pPr indent="0" lvl="0" marL="0" rtl="0" algn="l">
              <a:spcBef>
                <a:spcPts val="0"/>
              </a:spcBef>
              <a:spcAft>
                <a:spcPts val="0"/>
              </a:spcAft>
              <a:buClr>
                <a:srgbClr val="000000"/>
              </a:buClr>
              <a:buSzPts val="1100"/>
              <a:buFont typeface="Arial"/>
              <a:buNone/>
            </a:pPr>
            <a:r>
              <a:rPr b="1" lang="en" sz="2400">
                <a:solidFill>
                  <a:srgbClr val="FFFFFF"/>
                </a:solidFill>
              </a:rPr>
              <a:t>     </a:t>
            </a:r>
            <a:r>
              <a:rPr b="1" lang="en" sz="2400">
                <a:solidFill>
                  <a:srgbClr val="FFFFFF"/>
                </a:solidFill>
              </a:rPr>
              <a:t> </a:t>
            </a:r>
            <a:r>
              <a:rPr b="1" lang="en" sz="2400">
                <a:solidFill>
                  <a:srgbClr val="FFFFFF"/>
                </a:solidFill>
              </a:rPr>
              <a:t>  </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
        <p:nvSpPr>
          <p:cNvPr id="206" name="Google Shape;206;p19"/>
          <p:cNvSpPr txBox="1"/>
          <p:nvPr/>
        </p:nvSpPr>
        <p:spPr>
          <a:xfrm>
            <a:off x="1157800" y="4068150"/>
            <a:ext cx="18258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999999"/>
                </a:solidFill>
              </a:rPr>
              <a:t>April 1st</a:t>
            </a:r>
            <a:endParaRPr b="1" i="1" sz="1800">
              <a:solidFill>
                <a:srgbClr val="999999"/>
              </a:solidFill>
            </a:endParaRPr>
          </a:p>
          <a:p>
            <a:pPr indent="0" lvl="0" marL="0" rtl="0" algn="l">
              <a:spcBef>
                <a:spcPts val="0"/>
              </a:spcBef>
              <a:spcAft>
                <a:spcPts val="0"/>
              </a:spcAft>
              <a:buNone/>
            </a:pPr>
            <a:r>
              <a:rPr b="1" i="1" lang="en" sz="1800">
                <a:solidFill>
                  <a:srgbClr val="999999"/>
                </a:solidFill>
              </a:rPr>
              <a:t>2013</a:t>
            </a:r>
            <a:endParaRPr b="1" i="1" sz="1800">
              <a:solidFill>
                <a:srgbClr val="999999"/>
              </a:solidFill>
            </a:endParaRPr>
          </a:p>
        </p:txBody>
      </p:sp>
      <p:sp>
        <p:nvSpPr>
          <p:cNvPr id="207" name="Google Shape;207;p19"/>
          <p:cNvSpPr txBox="1"/>
          <p:nvPr/>
        </p:nvSpPr>
        <p:spPr>
          <a:xfrm>
            <a:off x="9447175" y="4068150"/>
            <a:ext cx="18258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999999"/>
                </a:solidFill>
              </a:rPr>
              <a:t>April 1st</a:t>
            </a:r>
            <a:endParaRPr b="1" i="1" sz="1800">
              <a:solidFill>
                <a:srgbClr val="999999"/>
              </a:solidFill>
            </a:endParaRPr>
          </a:p>
          <a:p>
            <a:pPr indent="0" lvl="0" marL="0" rtl="0" algn="l">
              <a:spcBef>
                <a:spcPts val="0"/>
              </a:spcBef>
              <a:spcAft>
                <a:spcPts val="0"/>
              </a:spcAft>
              <a:buNone/>
            </a:pPr>
            <a:r>
              <a:rPr b="1" i="1" lang="en" sz="1800">
                <a:solidFill>
                  <a:srgbClr val="999999"/>
                </a:solidFill>
              </a:rPr>
              <a:t>2014</a:t>
            </a:r>
            <a:endParaRPr b="1" i="1" sz="1800">
              <a:solidFill>
                <a:srgbClr val="999999"/>
              </a:solidFill>
            </a:endParaRPr>
          </a:p>
        </p:txBody>
      </p:sp>
      <p:sp>
        <p:nvSpPr>
          <p:cNvPr id="208" name="Google Shape;208;p19"/>
          <p:cNvSpPr/>
          <p:nvPr/>
        </p:nvSpPr>
        <p:spPr>
          <a:xfrm>
            <a:off x="1781300" y="3785250"/>
            <a:ext cx="192900" cy="207900"/>
          </a:xfrm>
          <a:prstGeom prst="triangle">
            <a:avLst>
              <a:gd fmla="val 50000"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9830775" y="3785250"/>
            <a:ext cx="192900" cy="207900"/>
          </a:xfrm>
          <a:prstGeom prst="triangle">
            <a:avLst>
              <a:gd fmla="val 50000"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9"/>
          <p:cNvPicPr preferRelativeResize="0"/>
          <p:nvPr/>
        </p:nvPicPr>
        <p:blipFill>
          <a:blip r:embed="rId3">
            <a:alphaModFix/>
          </a:blip>
          <a:stretch>
            <a:fillRect/>
          </a:stretch>
        </p:blipFill>
        <p:spPr>
          <a:xfrm>
            <a:off x="1919288" y="2333625"/>
            <a:ext cx="7896225" cy="3257550"/>
          </a:xfrm>
          <a:prstGeom prst="rect">
            <a:avLst/>
          </a:prstGeom>
          <a:noFill/>
          <a:ln>
            <a:noFill/>
          </a:ln>
        </p:spPr>
      </p:pic>
      <p:pic>
        <p:nvPicPr>
          <p:cNvPr id="211" name="Google Shape;211;p19"/>
          <p:cNvPicPr preferRelativeResize="0"/>
          <p:nvPr/>
        </p:nvPicPr>
        <p:blipFill>
          <a:blip r:embed="rId4">
            <a:alphaModFix/>
          </a:blip>
          <a:stretch>
            <a:fillRect/>
          </a:stretch>
        </p:blipFill>
        <p:spPr>
          <a:xfrm>
            <a:off x="7177088" y="2333625"/>
            <a:ext cx="7896225" cy="3257550"/>
          </a:xfrm>
          <a:prstGeom prst="rect">
            <a:avLst/>
          </a:prstGeom>
          <a:noFill/>
          <a:ln>
            <a:noFill/>
          </a:ln>
        </p:spPr>
      </p:pic>
      <p:sp>
        <p:nvSpPr>
          <p:cNvPr id="212" name="Google Shape;212;p19"/>
          <p:cNvSpPr/>
          <p:nvPr/>
        </p:nvSpPr>
        <p:spPr>
          <a:xfrm>
            <a:off x="0" y="8157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73"/>
          <p:cNvSpPr txBox="1"/>
          <p:nvPr>
            <p:ph idx="4294967295" type="body"/>
          </p:nvPr>
        </p:nvSpPr>
        <p:spPr>
          <a:xfrm>
            <a:off x="415650" y="15980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B4A7D6"/>
                </a:solidFill>
                <a:latin typeface="Arial"/>
                <a:ea typeface="Arial"/>
                <a:cs typeface="Arial"/>
                <a:sym typeface="Arial"/>
              </a:rPr>
              <a:t>     For STORE Sales Quantity</a:t>
            </a:r>
            <a:endParaRPr b="1" sz="3000">
              <a:solidFill>
                <a:srgbClr val="B4A7D6"/>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accent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Salesquantity ~ pcfactor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indent="0" lvl="0" marL="0" rtl="0" algn="l">
              <a:lnSpc>
                <a:spcPct val="100000"/>
              </a:lnSpc>
              <a:spcBef>
                <a:spcPts val="2133"/>
              </a:spcBef>
              <a:spcAft>
                <a:spcPts val="0"/>
              </a:spcAft>
              <a:buClr>
                <a:schemeClr val="dk1"/>
              </a:buClr>
              <a:buSzPts val="1100"/>
              <a:buFont typeface="Arial"/>
              <a:buNone/>
            </a:pPr>
            <a:r>
              <a:rPr b="1" lang="en" sz="3000">
                <a:solidFill>
                  <a:schemeClr val="lt1"/>
                </a:solidFill>
              </a:rPr>
              <a:t>policy_change * month_group</a:t>
            </a:r>
            <a:endParaRPr b="1" sz="3000">
              <a:solidFill>
                <a:schemeClr val="lt1"/>
              </a:solidFill>
            </a:endParaRPr>
          </a:p>
          <a:p>
            <a:pPr indent="0" lvl="0" marL="0" rtl="0" algn="l">
              <a:lnSpc>
                <a:spcPct val="100000"/>
              </a:lnSpc>
              <a:spcBef>
                <a:spcPts val="2133"/>
              </a:spcBef>
              <a:spcAft>
                <a:spcPts val="2133"/>
              </a:spcAft>
              <a:buClr>
                <a:schemeClr val="dk1"/>
              </a:buClr>
              <a:buSzPts val="1100"/>
              <a:buFont typeface="Arial"/>
              <a:buNone/>
            </a:pPr>
            <a:br>
              <a:rPr lang="en">
                <a:solidFill>
                  <a:srgbClr val="FFFFFF"/>
                </a:solidFill>
              </a:rPr>
            </a:br>
            <a:br>
              <a:rPr lang="en">
                <a:solidFill>
                  <a:srgbClr val="FFFFFF"/>
                </a:solidFill>
              </a:rPr>
            </a:br>
            <a:br>
              <a:rPr lang="en">
                <a:solidFill>
                  <a:srgbClr val="FFFFFF"/>
                </a:solidFill>
              </a:rPr>
            </a:br>
            <a:endParaRPr/>
          </a:p>
        </p:txBody>
      </p:sp>
      <p:sp>
        <p:nvSpPr>
          <p:cNvPr id="815" name="Google Shape;815;p73"/>
          <p:cNvSpPr txBox="1"/>
          <p:nvPr>
            <p:ph idx="4294967295" type="title"/>
          </p:nvPr>
        </p:nvSpPr>
        <p:spPr>
          <a:xfrm>
            <a:off x="415600" y="6695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16" name="Google Shape;816;p73"/>
          <p:cNvSpPr/>
          <p:nvPr/>
        </p:nvSpPr>
        <p:spPr>
          <a:xfrm rot="-6029205">
            <a:off x="614416" y="1774032"/>
            <a:ext cx="397235" cy="342335"/>
          </a:xfrm>
          <a:prstGeom prst="triangle">
            <a:avLst>
              <a:gd fmla="val 50000" name="adj"/>
            </a:avLst>
          </a:prstGeom>
          <a:solidFill>
            <a:srgbClr val="B4A7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817" name="Google Shape;817;p73"/>
          <p:cNvSpPr/>
          <p:nvPr/>
        </p:nvSpPr>
        <p:spPr>
          <a:xfrm>
            <a:off x="78224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3"/>
          <p:cNvSpPr/>
          <p:nvPr/>
        </p:nvSpPr>
        <p:spPr>
          <a:xfrm>
            <a:off x="72128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3"/>
          <p:cNvSpPr/>
          <p:nvPr/>
        </p:nvSpPr>
        <p:spPr>
          <a:xfrm>
            <a:off x="415650" y="4853225"/>
            <a:ext cx="5091600" cy="676500"/>
          </a:xfrm>
          <a:prstGeom prst="rect">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3"/>
          <p:cNvSpPr/>
          <p:nvPr/>
        </p:nvSpPr>
        <p:spPr>
          <a:xfrm>
            <a:off x="6407725" y="222650"/>
            <a:ext cx="55884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821" name="Google Shape;821;p73"/>
          <p:cNvSpPr/>
          <p:nvPr/>
        </p:nvSpPr>
        <p:spPr>
          <a:xfrm>
            <a:off x="79669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77462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74"/>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a:t>
            </a:r>
            <a:endParaRPr>
              <a:solidFill>
                <a:srgbClr val="FFFFFF"/>
              </a:solidFill>
            </a:endParaRPr>
          </a:p>
          <a:p>
            <a:pPr indent="0" lvl="0" marL="0" rtl="0" algn="l">
              <a:spcBef>
                <a:spcPts val="0"/>
              </a:spcBef>
              <a:spcAft>
                <a:spcPts val="0"/>
              </a:spcAft>
              <a:buNone/>
            </a:pPr>
            <a:r>
              <a:rPr lang="en">
                <a:solidFill>
                  <a:srgbClr val="FFFFFF"/>
                </a:solidFill>
              </a:rPr>
              <a:t>Store sales quantity</a:t>
            </a:r>
            <a:endParaRPr>
              <a:solidFill>
                <a:srgbClr val="FFFFFF"/>
              </a:solidFill>
            </a:endParaRPr>
          </a:p>
        </p:txBody>
      </p:sp>
      <p:sp>
        <p:nvSpPr>
          <p:cNvPr id="829" name="Google Shape;829;p74"/>
          <p:cNvSpPr txBox="1"/>
          <p:nvPr>
            <p:ph idx="4294967295" type="body"/>
          </p:nvPr>
        </p:nvSpPr>
        <p:spPr>
          <a:xfrm>
            <a:off x="493675" y="1536625"/>
            <a:ext cx="64830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Coefficient：-0.55***</a:t>
            </a:r>
            <a:endParaRPr sz="3600">
              <a:solidFill>
                <a:srgbClr val="FFFFFF"/>
              </a:solidFill>
            </a:endParaRPr>
          </a:p>
          <a:p>
            <a:pPr indent="0" lvl="0" marL="0" rtl="0" algn="l">
              <a:spcBef>
                <a:spcPts val="1000"/>
              </a:spcBef>
              <a:spcAft>
                <a:spcPts val="0"/>
              </a:spcAft>
              <a:buNone/>
            </a:pPr>
            <a:r>
              <a:rPr lang="en" sz="3600">
                <a:solidFill>
                  <a:srgbClr val="FFFFFF"/>
                </a:solidFill>
              </a:rPr>
              <a:t>                        (0.03)</a:t>
            </a:r>
            <a:endParaRPr sz="3600">
              <a:solidFill>
                <a:srgbClr val="FFFFFF"/>
              </a:solidFill>
            </a:endParaRPr>
          </a:p>
          <a:p>
            <a:pPr indent="0" lvl="0" marL="0" rtl="0" algn="l">
              <a:spcBef>
                <a:spcPts val="1000"/>
              </a:spcBef>
              <a:spcAft>
                <a:spcPts val="0"/>
              </a:spcAft>
              <a:buClr>
                <a:schemeClr val="dk1"/>
              </a:buClr>
              <a:buSzPts val="1100"/>
              <a:buFont typeface="Arial"/>
              <a:buNone/>
            </a:pPr>
            <a:r>
              <a:rPr lang="en" sz="3600">
                <a:solidFill>
                  <a:schemeClr val="lt1"/>
                </a:solidFill>
              </a:rPr>
              <a:t>Decrease 55% on sales quantity</a:t>
            </a:r>
            <a:endParaRPr sz="3600">
              <a:solidFill>
                <a:srgbClr val="FFFFFF"/>
              </a:solidFill>
            </a:endParaRPr>
          </a:p>
        </p:txBody>
      </p:sp>
      <p:sp>
        <p:nvSpPr>
          <p:cNvPr id="830" name="Google Shape;830;p74"/>
          <p:cNvSpPr/>
          <p:nvPr/>
        </p:nvSpPr>
        <p:spPr>
          <a:xfrm>
            <a:off x="673025" y="2308750"/>
            <a:ext cx="2454568" cy="436200"/>
          </a:xfrm>
          <a:prstGeom prst="rect">
            <a:avLst/>
          </a:prstGeom>
        </p:spPr>
        <p:txBody>
          <a:bodyPr>
            <a:prstTxWarp prst="textPlain"/>
          </a:bodyPr>
          <a:lstStyle/>
          <a:p>
            <a:pPr lvl="0" algn="ctr"/>
            <a:r>
              <a:rPr b="1" i="0">
                <a:ln cap="flat" cmpd="sng" w="9525">
                  <a:solidFill>
                    <a:srgbClr val="B4A7D6"/>
                  </a:solidFill>
                  <a:prstDash val="solid"/>
                  <a:round/>
                  <a:headEnd len="sm" w="sm" type="none"/>
                  <a:tailEnd len="sm" w="sm" type="none"/>
                </a:ln>
                <a:solidFill>
                  <a:srgbClr val="B4A7D6"/>
                </a:solidFill>
                <a:latin typeface="Arial"/>
              </a:rPr>
              <a:t>Significant</a:t>
            </a:r>
          </a:p>
        </p:txBody>
      </p:sp>
      <p:grpSp>
        <p:nvGrpSpPr>
          <p:cNvPr id="831" name="Google Shape;831;p74"/>
          <p:cNvGrpSpPr/>
          <p:nvPr/>
        </p:nvGrpSpPr>
        <p:grpSpPr>
          <a:xfrm>
            <a:off x="7261000" y="150700"/>
            <a:ext cx="3546101" cy="6433149"/>
            <a:chOff x="7261000" y="150700"/>
            <a:chExt cx="3546101" cy="6433149"/>
          </a:xfrm>
        </p:grpSpPr>
        <p:pic>
          <p:nvPicPr>
            <p:cNvPr id="832" name="Google Shape;832;p74"/>
            <p:cNvPicPr preferRelativeResize="0"/>
            <p:nvPr/>
          </p:nvPicPr>
          <p:blipFill>
            <a:blip r:embed="rId3">
              <a:alphaModFix/>
            </a:blip>
            <a:stretch>
              <a:fillRect/>
            </a:stretch>
          </p:blipFill>
          <p:spPr>
            <a:xfrm>
              <a:off x="7261000" y="150700"/>
              <a:ext cx="3546101" cy="6433149"/>
            </a:xfrm>
            <a:prstGeom prst="rect">
              <a:avLst/>
            </a:prstGeom>
            <a:noFill/>
            <a:ln>
              <a:noFill/>
            </a:ln>
          </p:spPr>
        </p:pic>
        <p:pic>
          <p:nvPicPr>
            <p:cNvPr id="833" name="Google Shape;833;p74"/>
            <p:cNvPicPr preferRelativeResize="0"/>
            <p:nvPr/>
          </p:nvPicPr>
          <p:blipFill rotWithShape="1">
            <a:blip r:embed="rId4">
              <a:alphaModFix/>
            </a:blip>
            <a:srcRect b="16484" l="1429" r="0" t="1136"/>
            <a:stretch/>
          </p:blipFill>
          <p:spPr>
            <a:xfrm>
              <a:off x="7261000" y="4586850"/>
              <a:ext cx="1629500" cy="218750"/>
            </a:xfrm>
            <a:prstGeom prst="rect">
              <a:avLst/>
            </a:prstGeom>
            <a:noFill/>
            <a:ln>
              <a:noFill/>
            </a:ln>
          </p:spPr>
        </p:pic>
      </p:grpSp>
      <p:sp>
        <p:nvSpPr>
          <p:cNvPr id="834" name="Google Shape;834;p74"/>
          <p:cNvSpPr/>
          <p:nvPr/>
        </p:nvSpPr>
        <p:spPr>
          <a:xfrm>
            <a:off x="7261050" y="4573025"/>
            <a:ext cx="3546000" cy="436200"/>
          </a:xfrm>
          <a:prstGeom prst="rect">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7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Store Sales</a:t>
            </a:r>
            <a:endParaRPr>
              <a:solidFill>
                <a:schemeClr val="lt1"/>
              </a:solidFill>
            </a:endParaRPr>
          </a:p>
        </p:txBody>
      </p:sp>
      <p:sp>
        <p:nvSpPr>
          <p:cNvPr id="841" name="Google Shape;841;p75"/>
          <p:cNvSpPr txBox="1"/>
          <p:nvPr>
            <p:ph idx="4294967295" type="body"/>
          </p:nvPr>
        </p:nvSpPr>
        <p:spPr>
          <a:xfrm>
            <a:off x="702500" y="1933500"/>
            <a:ext cx="11073900" cy="3989400"/>
          </a:xfrm>
          <a:prstGeom prst="rect">
            <a:avLst/>
          </a:prstGeom>
          <a:noFill/>
          <a:ln cap="flat" cmpd="sng" w="76200">
            <a:solidFill>
              <a:srgbClr val="B4A7D6"/>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6% decrease</a:t>
            </a:r>
            <a:r>
              <a:rPr lang="en" sz="3600">
                <a:solidFill>
                  <a:schemeClr val="lt1"/>
                </a:solidFill>
              </a:rPr>
              <a:t> in store sales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55% decrease</a:t>
            </a:r>
            <a:r>
              <a:rPr lang="en" sz="3600">
                <a:solidFill>
                  <a:schemeClr val="lt1"/>
                </a:solidFill>
              </a:rPr>
              <a:t> in store sales quantity</a:t>
            </a:r>
            <a:endParaRPr sz="3600">
              <a:solidFill>
                <a:schemeClr val="lt1"/>
              </a:solidFill>
            </a:endParaRPr>
          </a:p>
          <a:p>
            <a:pPr indent="0" lvl="0" marL="914400" rtl="0" algn="l">
              <a:lnSpc>
                <a:spcPct val="90000"/>
              </a:lnSpc>
              <a:spcBef>
                <a:spcPts val="0"/>
              </a:spcBef>
              <a:spcAft>
                <a:spcPts val="0"/>
              </a:spcAft>
              <a:buNone/>
            </a:pPr>
            <a:r>
              <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sp>
        <p:nvSpPr>
          <p:cNvPr id="842" name="Google Shape;842;p75"/>
          <p:cNvSpPr/>
          <p:nvPr/>
        </p:nvSpPr>
        <p:spPr>
          <a:xfrm>
            <a:off x="0" y="815718"/>
            <a:ext cx="393600" cy="520200"/>
          </a:xfrm>
          <a:prstGeom prst="rect">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76"/>
          <p:cNvSpPr txBox="1"/>
          <p:nvPr>
            <p:ph idx="4294967295" type="body"/>
          </p:nvPr>
        </p:nvSpPr>
        <p:spPr>
          <a:xfrm>
            <a:off x="415600" y="15980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9FC5E8"/>
                </a:solidFill>
                <a:latin typeface="Arial"/>
                <a:ea typeface="Arial"/>
                <a:cs typeface="Arial"/>
                <a:sym typeface="Arial"/>
              </a:rPr>
              <a:t>     For STORE Return Value</a:t>
            </a:r>
            <a:endParaRPr sz="3000">
              <a:solidFill>
                <a:srgbClr val="9FC5E8"/>
              </a:solidFill>
            </a:endParaRPr>
          </a:p>
          <a:p>
            <a:pPr indent="0" lvl="0" marL="0" rtl="0" algn="l">
              <a:lnSpc>
                <a:spcPct val="90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2133"/>
              </a:spcBef>
              <a:spcAft>
                <a:spcPts val="0"/>
              </a:spcAft>
              <a:buClr>
                <a:schemeClr val="dk1"/>
              </a:buClr>
              <a:buSzPts val="1100"/>
              <a:buFont typeface="Arial"/>
              <a:buNone/>
            </a:pPr>
            <a:r>
              <a:rPr lang="en">
                <a:solidFill>
                  <a:srgbClr val="FFFFFF"/>
                </a:solidFill>
              </a:rPr>
              <a:t>ln (returnvalue+1) ~ pcfactor + avg_female +avg_age + avg_income + avg_homeowner + avg_residency + avg_childowner +store_average_price + log(store_number_of_skus) + sa_gender + sa_full_time + sa_avg_years_of_exp + sa_married + sa_avg_rate_of_pay + store_average_price+sa_dependent + </a:t>
            </a:r>
            <a:r>
              <a:rPr b="1" lang="en" sz="3000">
                <a:solidFill>
                  <a:schemeClr val="lt1"/>
                </a:solidFill>
              </a:rPr>
              <a:t>policy_change</a:t>
            </a:r>
            <a:r>
              <a:rPr b="1" lang="en" sz="3000">
                <a:solidFill>
                  <a:schemeClr val="lt1"/>
                </a:solidFill>
              </a:rPr>
              <a:t> * Month_group</a:t>
            </a:r>
            <a:endParaRPr b="1" sz="3000">
              <a:solidFill>
                <a:schemeClr val="lt1"/>
              </a:solidFill>
            </a:endParaRPr>
          </a:p>
          <a:p>
            <a:pPr indent="0" lvl="0" marL="0" rtl="0" algn="l">
              <a:lnSpc>
                <a:spcPct val="90000"/>
              </a:lnSpc>
              <a:spcBef>
                <a:spcPts val="2133"/>
              </a:spcBef>
              <a:spcAft>
                <a:spcPts val="0"/>
              </a:spcAft>
              <a:buClr>
                <a:schemeClr val="dk1"/>
              </a:buClr>
              <a:buSzPts val="1100"/>
              <a:buFont typeface="Arial"/>
              <a:buNone/>
            </a:pPr>
            <a:r>
              <a:t/>
            </a:r>
            <a:endParaRPr b="1" sz="3000">
              <a:solidFill>
                <a:srgbClr val="FFFFFF"/>
              </a:solidFill>
            </a:endParaRPr>
          </a:p>
          <a:p>
            <a:pPr indent="0" lvl="0" marL="0" rtl="0" algn="l">
              <a:lnSpc>
                <a:spcPct val="90000"/>
              </a:lnSpc>
              <a:spcBef>
                <a:spcPts val="2133"/>
              </a:spcBef>
              <a:spcAft>
                <a:spcPts val="2133"/>
              </a:spcAft>
              <a:buClr>
                <a:schemeClr val="dk1"/>
              </a:buClr>
              <a:buSzPts val="1800"/>
              <a:buNone/>
            </a:pPr>
            <a:r>
              <a:t/>
            </a:r>
            <a:endParaRPr/>
          </a:p>
        </p:txBody>
      </p:sp>
      <p:sp>
        <p:nvSpPr>
          <p:cNvPr id="849" name="Google Shape;849;p76"/>
          <p:cNvSpPr/>
          <p:nvPr/>
        </p:nvSpPr>
        <p:spPr>
          <a:xfrm rot="-6029205">
            <a:off x="614416" y="1774032"/>
            <a:ext cx="397235" cy="342335"/>
          </a:xfrm>
          <a:prstGeom prst="triangle">
            <a:avLst>
              <a:gd fmla="val 50000" name="adj"/>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850" name="Google Shape;850;p76"/>
          <p:cNvSpPr/>
          <p:nvPr/>
        </p:nvSpPr>
        <p:spPr>
          <a:xfrm>
            <a:off x="6908025" y="6695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6"/>
          <p:cNvSpPr txBox="1"/>
          <p:nvPr>
            <p:ph idx="4294967295" type="title"/>
          </p:nvPr>
        </p:nvSpPr>
        <p:spPr>
          <a:xfrm>
            <a:off x="415600" y="6695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52" name="Google Shape;852;p76"/>
          <p:cNvSpPr/>
          <p:nvPr/>
        </p:nvSpPr>
        <p:spPr>
          <a:xfrm>
            <a:off x="75097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72128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5993850" y="4698050"/>
            <a:ext cx="4933200" cy="7635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6407725" y="222650"/>
            <a:ext cx="55884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a:t>
            </a:r>
            <a:r>
              <a:rPr b="1" lang="en"/>
              <a:t>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a:t>
            </a:r>
            <a:r>
              <a:rPr b="1" lang="en">
                <a:solidFill>
                  <a:schemeClr val="dk1"/>
                </a:solidFill>
              </a:rPr>
              <a:t>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856" name="Google Shape;856;p76"/>
          <p:cNvSpPr/>
          <p:nvPr/>
        </p:nvSpPr>
        <p:spPr>
          <a:xfrm>
            <a:off x="79669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78224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77"/>
          <p:cNvSpPr txBox="1"/>
          <p:nvPr>
            <p:ph idx="4294967295" type="body"/>
          </p:nvPr>
        </p:nvSpPr>
        <p:spPr>
          <a:xfrm>
            <a:off x="415650" y="1521775"/>
            <a:ext cx="50619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Coefficient: 0.9393***</a:t>
            </a:r>
            <a:endParaRPr sz="3600">
              <a:solidFill>
                <a:srgbClr val="FFFFFF"/>
              </a:solidFill>
            </a:endParaRPr>
          </a:p>
          <a:p>
            <a:pPr indent="0" lvl="0" marL="0" rtl="0" algn="l">
              <a:spcBef>
                <a:spcPts val="1000"/>
              </a:spcBef>
              <a:spcAft>
                <a:spcPts val="0"/>
              </a:spcAft>
              <a:buNone/>
            </a:pPr>
            <a:r>
              <a:rPr lang="en" sz="3600">
                <a:solidFill>
                  <a:srgbClr val="FFFFFF"/>
                </a:solidFill>
              </a:rPr>
              <a:t>                         (0.0108) </a:t>
            </a:r>
            <a:endParaRPr sz="3600">
              <a:solidFill>
                <a:srgbClr val="FFFFFF"/>
              </a:solidFill>
            </a:endParaRPr>
          </a:p>
          <a:p>
            <a:pPr indent="0" lvl="0" marL="0" rtl="0" algn="l">
              <a:spcBef>
                <a:spcPts val="1000"/>
              </a:spcBef>
              <a:spcAft>
                <a:spcPts val="0"/>
              </a:spcAft>
              <a:buNone/>
            </a:pPr>
            <a:r>
              <a:rPr lang="en" sz="3600">
                <a:solidFill>
                  <a:srgbClr val="FFFFFF"/>
                </a:solidFill>
              </a:rPr>
              <a:t>    Decrease 6.07% on     </a:t>
            </a:r>
            <a:endParaRPr sz="3600">
              <a:solidFill>
                <a:srgbClr val="FFFFFF"/>
              </a:solidFill>
            </a:endParaRPr>
          </a:p>
          <a:p>
            <a:pPr indent="0" lvl="0" marL="0" rtl="0" algn="l">
              <a:spcBef>
                <a:spcPts val="1000"/>
              </a:spcBef>
              <a:spcAft>
                <a:spcPts val="0"/>
              </a:spcAft>
              <a:buNone/>
            </a:pPr>
            <a:r>
              <a:rPr lang="en" sz="3600">
                <a:solidFill>
                  <a:srgbClr val="FFFFFF"/>
                </a:solidFill>
              </a:rPr>
              <a:t>    return value</a:t>
            </a:r>
            <a:endParaRPr sz="3600">
              <a:solidFill>
                <a:srgbClr val="FFFFFF"/>
              </a:solidFill>
            </a:endParaRPr>
          </a:p>
          <a:p>
            <a:pPr indent="0" lvl="0" marL="0" rtl="0" algn="l">
              <a:spcBef>
                <a:spcPts val="1000"/>
              </a:spcBef>
              <a:spcAft>
                <a:spcPts val="0"/>
              </a:spcAft>
              <a:buNone/>
            </a:pPr>
            <a:r>
              <a:rPr lang="en">
                <a:solidFill>
                  <a:schemeClr val="lt1"/>
                </a:solidFill>
              </a:rPr>
              <a:t> Note: (0.9393-1)*100% = 6.07%</a:t>
            </a:r>
            <a:endParaRPr sz="3600">
              <a:solidFill>
                <a:srgbClr val="FFFFFF"/>
              </a:solidFill>
            </a:endParaRPr>
          </a:p>
          <a:p>
            <a:pPr indent="0" lvl="0" marL="0" rtl="0" algn="l">
              <a:spcBef>
                <a:spcPts val="1000"/>
              </a:spcBef>
              <a:spcAft>
                <a:spcPts val="0"/>
              </a:spcAft>
              <a:buNone/>
            </a:pPr>
            <a:r>
              <a:rPr b="1"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sp>
        <p:nvSpPr>
          <p:cNvPr id="864" name="Google Shape;864;p77"/>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a:t>
            </a:r>
            <a:endParaRPr>
              <a:solidFill>
                <a:srgbClr val="FFFFFF"/>
              </a:solidFill>
            </a:endParaRPr>
          </a:p>
          <a:p>
            <a:pPr indent="0" lvl="0" marL="0" rtl="0" algn="l">
              <a:spcBef>
                <a:spcPts val="0"/>
              </a:spcBef>
              <a:spcAft>
                <a:spcPts val="0"/>
              </a:spcAft>
              <a:buNone/>
            </a:pPr>
            <a:r>
              <a:rPr lang="en">
                <a:solidFill>
                  <a:srgbClr val="FFFFFF"/>
                </a:solidFill>
              </a:rPr>
              <a:t>Store return value </a:t>
            </a:r>
            <a:endParaRPr>
              <a:solidFill>
                <a:srgbClr val="FFFFFF"/>
              </a:solidFill>
            </a:endParaRPr>
          </a:p>
        </p:txBody>
      </p:sp>
      <p:sp>
        <p:nvSpPr>
          <p:cNvPr id="865" name="Google Shape;865;p77"/>
          <p:cNvSpPr/>
          <p:nvPr/>
        </p:nvSpPr>
        <p:spPr>
          <a:xfrm>
            <a:off x="596825" y="2093025"/>
            <a:ext cx="4658002" cy="504700"/>
          </a:xfrm>
          <a:prstGeom prst="rect">
            <a:avLst/>
          </a:prstGeom>
        </p:spPr>
        <p:txBody>
          <a:bodyPr>
            <a:prstTxWarp prst="textPlain"/>
          </a:bodyPr>
          <a:lstStyle/>
          <a:p>
            <a:pPr lvl="0" algn="ctr"/>
            <a:r>
              <a:rPr b="1" i="0">
                <a:ln cap="flat" cmpd="sng" w="9525">
                  <a:solidFill>
                    <a:srgbClr val="6FA8DC"/>
                  </a:solidFill>
                  <a:prstDash val="solid"/>
                  <a:round/>
                  <a:headEnd len="sm" w="sm" type="none"/>
                  <a:tailEnd len="sm" w="sm" type="none"/>
                </a:ln>
                <a:solidFill>
                  <a:srgbClr val="6FA8DC"/>
                </a:solidFill>
                <a:latin typeface="Arial"/>
              </a:rPr>
              <a:t>Significant Impact</a:t>
            </a:r>
          </a:p>
        </p:txBody>
      </p:sp>
      <p:grpSp>
        <p:nvGrpSpPr>
          <p:cNvPr id="866" name="Google Shape;866;p77"/>
          <p:cNvGrpSpPr/>
          <p:nvPr/>
        </p:nvGrpSpPr>
        <p:grpSpPr>
          <a:xfrm>
            <a:off x="6659794" y="0"/>
            <a:ext cx="5432960" cy="6857999"/>
            <a:chOff x="6659794" y="0"/>
            <a:chExt cx="5432960" cy="6857999"/>
          </a:xfrm>
        </p:grpSpPr>
        <p:pic>
          <p:nvPicPr>
            <p:cNvPr id="867" name="Google Shape;867;p77"/>
            <p:cNvPicPr preferRelativeResize="0"/>
            <p:nvPr/>
          </p:nvPicPr>
          <p:blipFill>
            <a:blip r:embed="rId3">
              <a:alphaModFix/>
            </a:blip>
            <a:stretch>
              <a:fillRect/>
            </a:stretch>
          </p:blipFill>
          <p:spPr>
            <a:xfrm>
              <a:off x="6659794" y="0"/>
              <a:ext cx="5432960" cy="6857999"/>
            </a:xfrm>
            <a:prstGeom prst="rect">
              <a:avLst/>
            </a:prstGeom>
            <a:noFill/>
            <a:ln>
              <a:noFill/>
            </a:ln>
          </p:spPr>
        </p:pic>
        <p:pic>
          <p:nvPicPr>
            <p:cNvPr id="868" name="Google Shape;868;p77"/>
            <p:cNvPicPr preferRelativeResize="0"/>
            <p:nvPr/>
          </p:nvPicPr>
          <p:blipFill rotWithShape="1">
            <a:blip r:embed="rId4">
              <a:alphaModFix/>
            </a:blip>
            <a:srcRect b="16484" l="1429" r="0" t="1136"/>
            <a:stretch/>
          </p:blipFill>
          <p:spPr>
            <a:xfrm>
              <a:off x="6659800" y="4527775"/>
              <a:ext cx="1928651" cy="258900"/>
            </a:xfrm>
            <a:prstGeom prst="rect">
              <a:avLst/>
            </a:prstGeom>
            <a:noFill/>
            <a:ln>
              <a:noFill/>
            </a:ln>
          </p:spPr>
        </p:pic>
      </p:grpSp>
      <p:sp>
        <p:nvSpPr>
          <p:cNvPr id="869" name="Google Shape;869;p77"/>
          <p:cNvSpPr/>
          <p:nvPr/>
        </p:nvSpPr>
        <p:spPr>
          <a:xfrm>
            <a:off x="6659800" y="4472100"/>
            <a:ext cx="4577100" cy="504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78"/>
          <p:cNvSpPr txBox="1"/>
          <p:nvPr>
            <p:ph idx="4294967295" type="body"/>
          </p:nvPr>
        </p:nvSpPr>
        <p:spPr>
          <a:xfrm>
            <a:off x="415650" y="1598008"/>
            <a:ext cx="11360700" cy="4555200"/>
          </a:xfrm>
          <a:prstGeom prst="rect">
            <a:avLst/>
          </a:prstGeom>
          <a:noFill/>
          <a:ln>
            <a:noFill/>
          </a:ln>
        </p:spPr>
        <p:txBody>
          <a:bodyPr anchorCtr="0" anchor="t" bIns="121900" lIns="121900" spcFirstLastPara="1" rIns="121900" wrap="square" tIns="121900">
            <a:noAutofit/>
          </a:bodyPr>
          <a:lstStyle/>
          <a:p>
            <a:pPr indent="0" lvl="0" marL="457200" rtl="0" algn="l">
              <a:lnSpc>
                <a:spcPct val="100000"/>
              </a:lnSpc>
              <a:spcBef>
                <a:spcPts val="1000"/>
              </a:spcBef>
              <a:spcAft>
                <a:spcPts val="0"/>
              </a:spcAft>
              <a:buNone/>
            </a:pPr>
            <a:r>
              <a:rPr b="1" lang="en" sz="3000">
                <a:solidFill>
                  <a:srgbClr val="9FC5E8"/>
                </a:solidFill>
                <a:latin typeface="Arial"/>
                <a:ea typeface="Arial"/>
                <a:cs typeface="Arial"/>
                <a:sym typeface="Arial"/>
              </a:rPr>
              <a:t>     For STORE Return Quantity</a:t>
            </a:r>
            <a:endParaRPr b="1" sz="3000">
              <a:solidFill>
                <a:srgbClr val="9FC5E8"/>
              </a:solidFill>
              <a:latin typeface="Arial"/>
              <a:ea typeface="Arial"/>
              <a:cs typeface="Arial"/>
              <a:sym typeface="Arial"/>
            </a:endParaRPr>
          </a:p>
          <a:p>
            <a:pPr indent="0" lvl="0" marL="457200" rtl="0" algn="l">
              <a:lnSpc>
                <a:spcPct val="100000"/>
              </a:lnSpc>
              <a:spcBef>
                <a:spcPts val="1000"/>
              </a:spcBef>
              <a:spcAft>
                <a:spcPts val="0"/>
              </a:spcAft>
              <a:buNone/>
            </a:pPr>
            <a:r>
              <a:t/>
            </a:r>
            <a:endParaRPr b="1" sz="3000">
              <a:solidFill>
                <a:schemeClr val="accent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Returnquantity ~ pcfactor + avg_female + avg_age + avg_income + avg_homeowner + avg_residency + avg_childowner + store_average_price + sa_gender + sa_full_time + sa_avg_years_of_exp + sa_married + sa_avg_rate_of_pay + store_average_price + sa_dependent + </a:t>
            </a:r>
            <a:endParaRPr>
              <a:solidFill>
                <a:srgbClr val="FFFFFF"/>
              </a:solidFill>
            </a:endParaRPr>
          </a:p>
          <a:p>
            <a:pPr indent="0" lvl="0" marL="0" rtl="0" algn="l">
              <a:lnSpc>
                <a:spcPct val="100000"/>
              </a:lnSpc>
              <a:spcBef>
                <a:spcPts val="2133"/>
              </a:spcBef>
              <a:spcAft>
                <a:spcPts val="2133"/>
              </a:spcAft>
              <a:buClr>
                <a:schemeClr val="dk1"/>
              </a:buClr>
              <a:buSzPts val="1100"/>
              <a:buFont typeface="Arial"/>
              <a:buNone/>
            </a:pPr>
            <a:r>
              <a:rPr b="1" lang="en">
                <a:solidFill>
                  <a:srgbClr val="FFFFFF"/>
                </a:solidFill>
              </a:rPr>
              <a:t>Policy_change</a:t>
            </a:r>
            <a:r>
              <a:rPr b="1" lang="en">
                <a:solidFill>
                  <a:srgbClr val="FFFFFF"/>
                </a:solidFill>
              </a:rPr>
              <a:t>* </a:t>
            </a:r>
            <a:r>
              <a:rPr b="1" lang="en">
                <a:solidFill>
                  <a:srgbClr val="FFFFFF"/>
                </a:solidFill>
              </a:rPr>
              <a:t>Month_group</a:t>
            </a:r>
            <a:br>
              <a:rPr lang="en">
                <a:solidFill>
                  <a:srgbClr val="FFFFFF"/>
                </a:solidFill>
              </a:rPr>
            </a:br>
            <a:br>
              <a:rPr lang="en">
                <a:solidFill>
                  <a:srgbClr val="FFFFFF"/>
                </a:solidFill>
              </a:rPr>
            </a:br>
            <a:br>
              <a:rPr lang="en">
                <a:solidFill>
                  <a:srgbClr val="FFFFFF"/>
                </a:solidFill>
              </a:rPr>
            </a:br>
            <a:endParaRPr/>
          </a:p>
        </p:txBody>
      </p:sp>
      <p:sp>
        <p:nvSpPr>
          <p:cNvPr id="876" name="Google Shape;876;p78"/>
          <p:cNvSpPr/>
          <p:nvPr/>
        </p:nvSpPr>
        <p:spPr>
          <a:xfrm>
            <a:off x="415650" y="4797650"/>
            <a:ext cx="4690800" cy="593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txBox="1"/>
          <p:nvPr>
            <p:ph idx="4294967295" type="title"/>
          </p:nvPr>
        </p:nvSpPr>
        <p:spPr>
          <a:xfrm>
            <a:off x="415600" y="6695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Theoretical Model</a:t>
            </a:r>
            <a:endParaRPr>
              <a:solidFill>
                <a:schemeClr val="lt1"/>
              </a:solidFill>
            </a:endParaRPr>
          </a:p>
        </p:txBody>
      </p:sp>
      <p:sp>
        <p:nvSpPr>
          <p:cNvPr id="878" name="Google Shape;878;p78"/>
          <p:cNvSpPr/>
          <p:nvPr/>
        </p:nvSpPr>
        <p:spPr>
          <a:xfrm rot="-6029205">
            <a:off x="614416" y="1774032"/>
            <a:ext cx="397235" cy="342335"/>
          </a:xfrm>
          <a:prstGeom prst="triangle">
            <a:avLst>
              <a:gd fmla="val 50000" name="adj"/>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879" name="Google Shape;879;p78"/>
          <p:cNvSpPr/>
          <p:nvPr/>
        </p:nvSpPr>
        <p:spPr>
          <a:xfrm>
            <a:off x="76700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76700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8"/>
          <p:cNvSpPr/>
          <p:nvPr/>
        </p:nvSpPr>
        <p:spPr>
          <a:xfrm>
            <a:off x="76621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73652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6560125" y="222650"/>
            <a:ext cx="5588400" cy="2110200"/>
          </a:xfrm>
          <a:prstGeom prst="wedgeRectCallout">
            <a:avLst>
              <a:gd fmla="val -42941" name="adj1"/>
              <a:gd fmla="val 71822"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Variable Description</a:t>
            </a:r>
            <a:endParaRPr sz="1800"/>
          </a:p>
          <a:p>
            <a:pPr indent="0" lvl="0" marL="0" rtl="0" algn="l">
              <a:spcBef>
                <a:spcPts val="0"/>
              </a:spcBef>
              <a:spcAft>
                <a:spcPts val="0"/>
              </a:spcAft>
              <a:buNone/>
            </a:pPr>
            <a:r>
              <a:rPr lang="en"/>
              <a:t>                                  1 for </a:t>
            </a:r>
            <a:r>
              <a:rPr lang="en">
                <a:solidFill>
                  <a:schemeClr val="dk1"/>
                </a:solidFill>
              </a:rPr>
              <a:t>Treatment group, return policy change</a:t>
            </a:r>
            <a:endParaRPr/>
          </a:p>
          <a:p>
            <a:pPr indent="0" lvl="0" marL="0" rtl="0" algn="l">
              <a:spcBef>
                <a:spcPts val="0"/>
              </a:spcBef>
              <a:spcAft>
                <a:spcPts val="0"/>
              </a:spcAft>
              <a:buNone/>
            </a:pPr>
            <a:r>
              <a:rPr b="1" lang="en"/>
              <a:t>Policy_change</a:t>
            </a:r>
            <a:r>
              <a:rPr lang="en"/>
              <a:t> =</a:t>
            </a:r>
            <a:endParaRPr/>
          </a:p>
          <a:p>
            <a:pPr indent="0" lvl="0" marL="0" rtl="0" algn="l">
              <a:spcBef>
                <a:spcPts val="0"/>
              </a:spcBef>
              <a:spcAft>
                <a:spcPts val="0"/>
              </a:spcAft>
              <a:buNone/>
            </a:pPr>
            <a:r>
              <a:rPr lang="en"/>
              <a:t>                                  </a:t>
            </a:r>
            <a:r>
              <a:rPr lang="en">
                <a:solidFill>
                  <a:schemeClr val="dk1"/>
                </a:solidFill>
              </a:rPr>
              <a:t>0 for Control group return, policy didn’t change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after policy change</a:t>
            </a:r>
            <a:endParaRPr>
              <a:solidFill>
                <a:schemeClr val="dk1"/>
              </a:solidFill>
            </a:endParaRPr>
          </a:p>
          <a:p>
            <a:pPr indent="0" lvl="0" marL="0" rtl="0" algn="l">
              <a:spcBef>
                <a:spcPts val="0"/>
              </a:spcBef>
              <a:spcAft>
                <a:spcPts val="0"/>
              </a:spcAft>
              <a:buNone/>
            </a:pPr>
            <a:r>
              <a:rPr b="1" lang="en">
                <a:solidFill>
                  <a:schemeClr val="dk1"/>
                </a:solidFill>
              </a:rPr>
              <a:t>Month_group </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0  before policy change</a:t>
            </a:r>
            <a:endParaRPr>
              <a:solidFill>
                <a:schemeClr val="dk1"/>
              </a:solidFill>
            </a:endParaRPr>
          </a:p>
          <a:p>
            <a:pPr indent="0" lvl="0" marL="0" rtl="0" algn="l">
              <a:spcBef>
                <a:spcPts val="0"/>
              </a:spcBef>
              <a:spcAft>
                <a:spcPts val="0"/>
              </a:spcAft>
              <a:buNone/>
            </a:pPr>
            <a:r>
              <a:t/>
            </a:r>
            <a:endParaRPr/>
          </a:p>
        </p:txBody>
      </p:sp>
      <p:sp>
        <p:nvSpPr>
          <p:cNvPr id="884" name="Google Shape;884;p78"/>
          <p:cNvSpPr/>
          <p:nvPr/>
        </p:nvSpPr>
        <p:spPr>
          <a:xfrm>
            <a:off x="8119325" y="593375"/>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7974825" y="1521800"/>
            <a:ext cx="103800" cy="514200"/>
          </a:xfrm>
          <a:prstGeom prst="leftBrace">
            <a:avLst>
              <a:gd fmla="val 8333"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grpSp>
        <p:nvGrpSpPr>
          <p:cNvPr id="891" name="Google Shape;891;p79"/>
          <p:cNvGrpSpPr/>
          <p:nvPr/>
        </p:nvGrpSpPr>
        <p:grpSpPr>
          <a:xfrm>
            <a:off x="7354649" y="0"/>
            <a:ext cx="4137852" cy="6858000"/>
            <a:chOff x="7354649" y="0"/>
            <a:chExt cx="4137852" cy="6858000"/>
          </a:xfrm>
        </p:grpSpPr>
        <p:pic>
          <p:nvPicPr>
            <p:cNvPr id="892" name="Google Shape;892;p79"/>
            <p:cNvPicPr preferRelativeResize="0"/>
            <p:nvPr/>
          </p:nvPicPr>
          <p:blipFill>
            <a:blip r:embed="rId3">
              <a:alphaModFix/>
            </a:blip>
            <a:stretch>
              <a:fillRect/>
            </a:stretch>
          </p:blipFill>
          <p:spPr>
            <a:xfrm>
              <a:off x="7354649" y="0"/>
              <a:ext cx="4137852" cy="6858000"/>
            </a:xfrm>
            <a:prstGeom prst="rect">
              <a:avLst/>
            </a:prstGeom>
            <a:noFill/>
            <a:ln>
              <a:noFill/>
            </a:ln>
          </p:spPr>
        </p:pic>
        <p:pic>
          <p:nvPicPr>
            <p:cNvPr id="893" name="Google Shape;893;p79"/>
            <p:cNvPicPr preferRelativeResize="0"/>
            <p:nvPr/>
          </p:nvPicPr>
          <p:blipFill rotWithShape="1">
            <a:blip r:embed="rId4">
              <a:alphaModFix/>
            </a:blip>
            <a:srcRect b="16484" l="1429" r="0" t="1136"/>
            <a:stretch/>
          </p:blipFill>
          <p:spPr>
            <a:xfrm>
              <a:off x="7423800" y="4773750"/>
              <a:ext cx="1853850" cy="248850"/>
            </a:xfrm>
            <a:prstGeom prst="rect">
              <a:avLst/>
            </a:prstGeom>
            <a:noFill/>
            <a:ln>
              <a:noFill/>
            </a:ln>
          </p:spPr>
        </p:pic>
      </p:grpSp>
      <p:sp>
        <p:nvSpPr>
          <p:cNvPr id="894" name="Google Shape;894;p79"/>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Results - </a:t>
            </a:r>
            <a:endParaRPr>
              <a:solidFill>
                <a:srgbClr val="FFFFFF"/>
              </a:solidFill>
            </a:endParaRPr>
          </a:p>
          <a:p>
            <a:pPr indent="0" lvl="0" marL="0" rtl="0" algn="l">
              <a:spcBef>
                <a:spcPts val="0"/>
              </a:spcBef>
              <a:spcAft>
                <a:spcPts val="0"/>
              </a:spcAft>
              <a:buNone/>
            </a:pPr>
            <a:r>
              <a:rPr lang="en">
                <a:solidFill>
                  <a:srgbClr val="FFFFFF"/>
                </a:solidFill>
              </a:rPr>
              <a:t>Store return quantity </a:t>
            </a:r>
            <a:endParaRPr>
              <a:solidFill>
                <a:srgbClr val="FFFFFF"/>
              </a:solidFill>
            </a:endParaRPr>
          </a:p>
        </p:txBody>
      </p:sp>
      <p:sp>
        <p:nvSpPr>
          <p:cNvPr id="895" name="Google Shape;895;p79"/>
          <p:cNvSpPr/>
          <p:nvPr/>
        </p:nvSpPr>
        <p:spPr>
          <a:xfrm>
            <a:off x="673025" y="2003950"/>
            <a:ext cx="4583774" cy="519551"/>
          </a:xfrm>
          <a:prstGeom prst="rect">
            <a:avLst/>
          </a:prstGeom>
        </p:spPr>
        <p:txBody>
          <a:bodyPr>
            <a:prstTxWarp prst="textPlain"/>
          </a:bodyPr>
          <a:lstStyle/>
          <a:p>
            <a:pPr lvl="0" algn="ctr"/>
            <a:r>
              <a:rPr b="1" i="0">
                <a:ln cap="flat" cmpd="sng" w="9525">
                  <a:solidFill>
                    <a:schemeClr val="accent1"/>
                  </a:solidFill>
                  <a:prstDash val="solid"/>
                  <a:round/>
                  <a:headEnd len="sm" w="sm" type="none"/>
                  <a:tailEnd len="sm" w="sm" type="none"/>
                </a:ln>
                <a:solidFill>
                  <a:schemeClr val="accent1"/>
                </a:solidFill>
                <a:latin typeface="Arial"/>
              </a:rPr>
              <a:t>Significant Impact</a:t>
            </a:r>
          </a:p>
        </p:txBody>
      </p:sp>
      <p:sp>
        <p:nvSpPr>
          <p:cNvPr id="896" name="Google Shape;896;p79"/>
          <p:cNvSpPr txBox="1"/>
          <p:nvPr>
            <p:ph idx="4294967295" type="body"/>
          </p:nvPr>
        </p:nvSpPr>
        <p:spPr>
          <a:xfrm>
            <a:off x="415650" y="1521775"/>
            <a:ext cx="5061900" cy="455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lang="en" sz="3600">
                <a:solidFill>
                  <a:srgbClr val="FFFFFF"/>
                </a:solidFill>
              </a:rPr>
              <a:t>    Coefficient: 0.79***</a:t>
            </a:r>
            <a:endParaRPr sz="3600">
              <a:solidFill>
                <a:srgbClr val="FFFFFF"/>
              </a:solidFill>
            </a:endParaRPr>
          </a:p>
          <a:p>
            <a:pPr indent="0" lvl="0" marL="0" rtl="0" algn="l">
              <a:spcBef>
                <a:spcPts val="1000"/>
              </a:spcBef>
              <a:spcAft>
                <a:spcPts val="0"/>
              </a:spcAft>
              <a:buNone/>
            </a:pPr>
            <a:r>
              <a:rPr lang="en" sz="3600">
                <a:solidFill>
                  <a:srgbClr val="FFFFFF"/>
                </a:solidFill>
              </a:rPr>
              <a:t>                         (0.02) </a:t>
            </a:r>
            <a:endParaRPr sz="3600">
              <a:solidFill>
                <a:srgbClr val="FFFFFF"/>
              </a:solidFill>
            </a:endParaRPr>
          </a:p>
          <a:p>
            <a:pPr indent="0" lvl="0" marL="0" rtl="0" algn="l">
              <a:spcBef>
                <a:spcPts val="1000"/>
              </a:spcBef>
              <a:spcAft>
                <a:spcPts val="0"/>
              </a:spcAft>
              <a:buNone/>
            </a:pPr>
            <a:r>
              <a:rPr lang="en" sz="3600">
                <a:solidFill>
                  <a:srgbClr val="FFFFFF"/>
                </a:solidFill>
              </a:rPr>
              <a:t>    Decrease 21% on     </a:t>
            </a:r>
            <a:endParaRPr sz="3600">
              <a:solidFill>
                <a:srgbClr val="FFFFFF"/>
              </a:solidFill>
            </a:endParaRPr>
          </a:p>
          <a:p>
            <a:pPr indent="0" lvl="0" marL="0" rtl="0" algn="l">
              <a:spcBef>
                <a:spcPts val="1000"/>
              </a:spcBef>
              <a:spcAft>
                <a:spcPts val="0"/>
              </a:spcAft>
              <a:buNone/>
            </a:pPr>
            <a:r>
              <a:rPr lang="en" sz="3600">
                <a:solidFill>
                  <a:srgbClr val="FFFFFF"/>
                </a:solidFill>
              </a:rPr>
              <a:t>    return quantity</a:t>
            </a:r>
            <a:endParaRPr sz="3600">
              <a:solidFill>
                <a:srgbClr val="FFFFFF"/>
              </a:solidFill>
            </a:endParaRPr>
          </a:p>
          <a:p>
            <a:pPr indent="0" lvl="0" marL="0" rtl="0" algn="l">
              <a:spcBef>
                <a:spcPts val="1000"/>
              </a:spcBef>
              <a:spcAft>
                <a:spcPts val="0"/>
              </a:spcAft>
              <a:buClr>
                <a:schemeClr val="dk1"/>
              </a:buClr>
              <a:buSzPts val="1100"/>
              <a:buFont typeface="Arial"/>
              <a:buNone/>
            </a:pPr>
            <a:r>
              <a:rPr lang="en">
                <a:solidFill>
                  <a:schemeClr val="lt1"/>
                </a:solidFill>
              </a:rPr>
              <a:t>Note: (0.79-1)*100% = 21%</a:t>
            </a:r>
            <a:endParaRPr sz="3600">
              <a:solidFill>
                <a:srgbClr val="FFFFFF"/>
              </a:solidFill>
            </a:endParaRPr>
          </a:p>
          <a:p>
            <a:pPr indent="0" lvl="0" marL="0" rtl="0" algn="l">
              <a:spcBef>
                <a:spcPts val="1000"/>
              </a:spcBef>
              <a:spcAft>
                <a:spcPts val="0"/>
              </a:spcAft>
              <a:buNone/>
            </a:pPr>
            <a:r>
              <a:t/>
            </a:r>
            <a:endParaRPr sz="3600">
              <a:solidFill>
                <a:srgbClr val="FFFFFF"/>
              </a:solidFill>
            </a:endParaRPr>
          </a:p>
          <a:p>
            <a:pPr indent="0" lvl="0" marL="0" rtl="0" algn="l">
              <a:spcBef>
                <a:spcPts val="1000"/>
              </a:spcBef>
              <a:spcAft>
                <a:spcPts val="0"/>
              </a:spcAft>
              <a:buNone/>
            </a:pPr>
            <a:r>
              <a:rPr b="1" lang="en" sz="3600">
                <a:solidFill>
                  <a:srgbClr val="FFFFFF"/>
                </a:solidFill>
              </a:rPr>
              <a:t>         </a:t>
            </a:r>
            <a:endParaRPr sz="3600">
              <a:solidFill>
                <a:srgbClr val="FFFFFF"/>
              </a:solidFill>
            </a:endParaRPr>
          </a:p>
          <a:p>
            <a:pPr indent="0" lvl="0" marL="0" rtl="0" algn="l">
              <a:spcBef>
                <a:spcPts val="1000"/>
              </a:spcBef>
              <a:spcAft>
                <a:spcPts val="0"/>
              </a:spcAft>
              <a:buNone/>
            </a:pPr>
            <a:r>
              <a:rPr lang="en" sz="3600">
                <a:solidFill>
                  <a:srgbClr val="FFFFFF"/>
                </a:solidFill>
              </a:rPr>
              <a:t>         </a:t>
            </a:r>
            <a:endParaRPr sz="3600">
              <a:solidFill>
                <a:srgbClr val="FFFFFF"/>
              </a:solidFill>
            </a:endParaRPr>
          </a:p>
        </p:txBody>
      </p:sp>
      <p:sp>
        <p:nvSpPr>
          <p:cNvPr id="897" name="Google Shape;897;p79"/>
          <p:cNvSpPr/>
          <p:nvPr/>
        </p:nvSpPr>
        <p:spPr>
          <a:xfrm>
            <a:off x="7354650" y="4677900"/>
            <a:ext cx="3956100" cy="4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80"/>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2800"/>
              <a:buFont typeface="Calibri"/>
              <a:buNone/>
            </a:pPr>
            <a:r>
              <a:rPr lang="en">
                <a:solidFill>
                  <a:schemeClr val="lt1"/>
                </a:solidFill>
              </a:rPr>
              <a:t> Conclusion - Store Return</a:t>
            </a:r>
            <a:endParaRPr>
              <a:solidFill>
                <a:schemeClr val="lt1"/>
              </a:solidFill>
            </a:endParaRPr>
          </a:p>
        </p:txBody>
      </p:sp>
      <p:sp>
        <p:nvSpPr>
          <p:cNvPr id="904" name="Google Shape;904;p80"/>
          <p:cNvSpPr txBox="1"/>
          <p:nvPr>
            <p:ph idx="4294967295" type="body"/>
          </p:nvPr>
        </p:nvSpPr>
        <p:spPr>
          <a:xfrm>
            <a:off x="702500" y="1933500"/>
            <a:ext cx="11073900" cy="3989400"/>
          </a:xfrm>
          <a:prstGeom prst="rect">
            <a:avLst/>
          </a:prstGeom>
          <a:noFill/>
          <a:ln cap="flat" cmpd="sng" w="76200">
            <a:solidFill>
              <a:srgbClr val="6FA8DC"/>
            </a:solidFill>
            <a:prstDash val="dot"/>
            <a:round/>
            <a:headEnd len="sm" w="sm" type="none"/>
            <a:tailEnd len="sm" w="sm" type="none"/>
          </a:ln>
        </p:spPr>
        <p:txBody>
          <a:bodyPr anchorCtr="0" anchor="t" bIns="121900" lIns="121900" spcFirstLastPara="1" rIns="121900" wrap="square" tIns="121900">
            <a:noAutofit/>
          </a:bodyPr>
          <a:lstStyle/>
          <a:p>
            <a:pPr indent="0" lvl="0" marL="457200" rtl="0" algn="l">
              <a:lnSpc>
                <a:spcPct val="90000"/>
              </a:lnSpc>
              <a:spcBef>
                <a:spcPts val="0"/>
              </a:spcBef>
              <a:spcAft>
                <a:spcPts val="0"/>
              </a:spcAft>
              <a:buNone/>
            </a:pPr>
            <a:r>
              <a:t/>
            </a:r>
            <a:endParaRPr sz="3600">
              <a:solidFill>
                <a:schemeClr val="lt1"/>
              </a:solidFill>
            </a:endParaRPr>
          </a:p>
          <a:p>
            <a:pPr indent="-457200" lvl="0" marL="914400" rtl="0" algn="l">
              <a:lnSpc>
                <a:spcPct val="90000"/>
              </a:lnSpc>
              <a:spcBef>
                <a:spcPts val="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6.07% decrease</a:t>
            </a:r>
            <a:r>
              <a:rPr lang="en" sz="3600">
                <a:solidFill>
                  <a:schemeClr val="lt1"/>
                </a:solidFill>
              </a:rPr>
              <a:t> in store return value</a:t>
            </a:r>
            <a:endParaRPr sz="3600">
              <a:solidFill>
                <a:schemeClr val="lt1"/>
              </a:solidFill>
            </a:endParaRPr>
          </a:p>
          <a:p>
            <a:pPr indent="0" lvl="0" marL="0" rtl="0" algn="l">
              <a:lnSpc>
                <a:spcPct val="90000"/>
              </a:lnSpc>
              <a:spcBef>
                <a:spcPts val="0"/>
              </a:spcBef>
              <a:spcAft>
                <a:spcPts val="0"/>
              </a:spcAft>
              <a:buNone/>
            </a:pPr>
            <a:r>
              <a:t/>
            </a:r>
            <a:endParaRPr sz="3600">
              <a:solidFill>
                <a:schemeClr val="lt1"/>
              </a:solidFill>
            </a:endParaRPr>
          </a:p>
          <a:p>
            <a:pPr indent="-457200" lvl="0" marL="914400" rtl="0" algn="l">
              <a:spcBef>
                <a:spcPts val="1000"/>
              </a:spcBef>
              <a:spcAft>
                <a:spcPts val="0"/>
              </a:spcAft>
              <a:buClr>
                <a:schemeClr val="lt1"/>
              </a:buClr>
              <a:buSzPts val="3600"/>
              <a:buChar char="❏"/>
            </a:pPr>
            <a:r>
              <a:rPr lang="en" sz="3600">
                <a:solidFill>
                  <a:schemeClr val="lt1"/>
                </a:solidFill>
              </a:rPr>
              <a:t>Return policy change leads to </a:t>
            </a:r>
            <a:r>
              <a:rPr lang="en" sz="3600" u="sng">
                <a:solidFill>
                  <a:schemeClr val="lt1"/>
                </a:solidFill>
              </a:rPr>
              <a:t>21% decrease</a:t>
            </a:r>
            <a:r>
              <a:rPr lang="en" sz="3600">
                <a:solidFill>
                  <a:schemeClr val="lt1"/>
                </a:solidFill>
              </a:rPr>
              <a:t> in store return quantity</a:t>
            </a:r>
            <a:endParaRPr sz="3600">
              <a:solidFill>
                <a:schemeClr val="lt1"/>
              </a:solidFill>
            </a:endParaRPr>
          </a:p>
          <a:p>
            <a:pPr indent="0" lvl="0" marL="914400" rtl="0" algn="l">
              <a:lnSpc>
                <a:spcPct val="90000"/>
              </a:lnSpc>
              <a:spcBef>
                <a:spcPts val="0"/>
              </a:spcBef>
              <a:spcAft>
                <a:spcPts val="0"/>
              </a:spcAft>
              <a:buNone/>
            </a:pPr>
            <a:r>
              <a:t/>
            </a:r>
            <a:endParaRPr sz="3600">
              <a:solidFill>
                <a:schemeClr val="lt1"/>
              </a:solidFill>
            </a:endParaRPr>
          </a:p>
          <a:p>
            <a:pPr indent="0" lvl="0" marL="0" rtl="0" algn="l">
              <a:lnSpc>
                <a:spcPct val="90000"/>
              </a:lnSpc>
              <a:spcBef>
                <a:spcPts val="2133"/>
              </a:spcBef>
              <a:spcAft>
                <a:spcPts val="2133"/>
              </a:spcAft>
              <a:buClr>
                <a:schemeClr val="dk1"/>
              </a:buClr>
              <a:buSzPts val="1800"/>
              <a:buNone/>
            </a:pPr>
            <a:r>
              <a:t/>
            </a:r>
            <a:endParaRPr sz="3600">
              <a:solidFill>
                <a:schemeClr val="lt1"/>
              </a:solidFill>
            </a:endParaRPr>
          </a:p>
        </p:txBody>
      </p:sp>
      <p:sp>
        <p:nvSpPr>
          <p:cNvPr id="905" name="Google Shape;905;p80"/>
          <p:cNvSpPr/>
          <p:nvPr/>
        </p:nvSpPr>
        <p:spPr>
          <a:xfrm>
            <a:off x="0" y="815718"/>
            <a:ext cx="393600" cy="520200"/>
          </a:xfrm>
          <a:prstGeom prst="rect">
            <a:avLst/>
          </a:prstGeom>
          <a:solidFill>
            <a:srgbClr val="3D85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81"/>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   </a:t>
            </a:r>
            <a:r>
              <a:rPr lang="en">
                <a:solidFill>
                  <a:srgbClr val="FFFFFF"/>
                </a:solidFill>
              </a:rPr>
              <a:t>Conclusion Summary - Question 5</a:t>
            </a:r>
            <a:endParaRPr>
              <a:solidFill>
                <a:srgbClr val="FFFFFF"/>
              </a:solidFill>
            </a:endParaRPr>
          </a:p>
        </p:txBody>
      </p:sp>
      <p:graphicFrame>
        <p:nvGraphicFramePr>
          <p:cNvPr id="912" name="Google Shape;912;p81"/>
          <p:cNvGraphicFramePr/>
          <p:nvPr/>
        </p:nvGraphicFramePr>
        <p:xfrm>
          <a:off x="667625" y="1700175"/>
          <a:ext cx="3000000" cy="3000000"/>
        </p:xfrm>
        <a:graphic>
          <a:graphicData uri="http://schemas.openxmlformats.org/drawingml/2006/table">
            <a:tbl>
              <a:tblPr>
                <a:noFill/>
                <a:tableStyleId>{0C5ABCCA-B9FC-4027-831C-F62CCA202A76}</a:tableStyleId>
              </a:tblPr>
              <a:tblGrid>
                <a:gridCol w="1300350"/>
                <a:gridCol w="1226750"/>
                <a:gridCol w="1226750"/>
                <a:gridCol w="1165425"/>
                <a:gridCol w="1165425"/>
                <a:gridCol w="1165425"/>
                <a:gridCol w="1177675"/>
                <a:gridCol w="1251275"/>
                <a:gridCol w="1177675"/>
              </a:tblGrid>
              <a:tr h="483825">
                <a:tc rowSpan="2">
                  <a:txBody>
                    <a:bodyPr>
                      <a:noAutofit/>
                    </a:bodyPr>
                    <a:lstStyle/>
                    <a:p>
                      <a:pPr indent="0" lvl="0" marL="0" rtl="0" algn="l">
                        <a:spcBef>
                          <a:spcPts val="0"/>
                        </a:spcBef>
                        <a:spcAft>
                          <a:spcPts val="0"/>
                        </a:spcAft>
                        <a:buNone/>
                      </a:pPr>
                      <a:r>
                        <a:t/>
                      </a:r>
                      <a:endParaRPr sz="1800">
                        <a:solidFill>
                          <a:srgbClr val="FFFFFF"/>
                        </a:solidFill>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gridSpan="4">
                  <a:txBody>
                    <a:bodyPr>
                      <a:noAutofit/>
                    </a:bodyPr>
                    <a:lstStyle/>
                    <a:p>
                      <a:pPr indent="0" lvl="0" marL="0" rtl="0" algn="ctr">
                        <a:lnSpc>
                          <a:spcPct val="115000"/>
                        </a:lnSpc>
                        <a:spcBef>
                          <a:spcPts val="0"/>
                        </a:spcBef>
                        <a:spcAft>
                          <a:spcPts val="0"/>
                        </a:spcAft>
                        <a:buNone/>
                      </a:pPr>
                      <a:r>
                        <a:rPr b="1" lang="en" sz="1800">
                          <a:solidFill>
                            <a:srgbClr val="FFFFFF"/>
                          </a:solidFill>
                          <a:latin typeface="Times New Roman"/>
                          <a:ea typeface="Times New Roman"/>
                          <a:cs typeface="Times New Roman"/>
                          <a:sym typeface="Times New Roman"/>
                        </a:rPr>
                        <a:t>Online</a:t>
                      </a:r>
                      <a:endParaRPr b="1"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EFEFEF"/>
                      </a:solidFill>
                      <a:prstDash val="dot"/>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hMerge="1"/>
                <a:tc hMerge="1"/>
                <a:tc hMerge="1"/>
                <a:tc gridSpan="4">
                  <a:txBody>
                    <a:bodyPr>
                      <a:noAutofit/>
                    </a:bodyPr>
                    <a:lstStyle/>
                    <a:p>
                      <a:pPr indent="0" lvl="0" marL="0" rtl="0" algn="ctr">
                        <a:lnSpc>
                          <a:spcPct val="115000"/>
                        </a:lnSpc>
                        <a:spcBef>
                          <a:spcPts val="0"/>
                        </a:spcBef>
                        <a:spcAft>
                          <a:spcPts val="0"/>
                        </a:spcAft>
                        <a:buNone/>
                      </a:pPr>
                      <a:r>
                        <a:rPr b="1" lang="en" sz="1800">
                          <a:solidFill>
                            <a:srgbClr val="FFFFFF"/>
                          </a:solidFill>
                          <a:latin typeface="Times New Roman"/>
                          <a:ea typeface="Times New Roman"/>
                          <a:cs typeface="Times New Roman"/>
                          <a:sym typeface="Times New Roman"/>
                        </a:rPr>
                        <a:t>Store</a:t>
                      </a:r>
                      <a:endParaRPr b="1"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EFEFEF"/>
                      </a:solidFill>
                      <a:prstDash val="dot"/>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hMerge="1"/>
                <a:tc hMerge="1"/>
                <a:tc hMerge="1"/>
              </a:tr>
              <a:tr h="735075">
                <a:tc vMerge="1"/>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 Quantity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Quantity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Sales Quantity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Value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Returns</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Quantity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r>
              <a:tr h="1068450">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Coefficient</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(P-value)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-0.01</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(0.08)</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0.99</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(0.08)</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-0.20*</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(0.09)</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0.88**</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(0.04)</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-0.06**</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(0.02)</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-0.55***</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(0.03)</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0.9393***</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(0.0108)</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0.79***</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(0.02)</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B600"/>
                      </a:solidFill>
                      <a:prstDash val="solid"/>
                      <a:round/>
                      <a:headEnd len="sm" w="sm" type="none"/>
                      <a:tailEnd len="sm" w="sm" type="none"/>
                    </a:lnB>
                    <a:solidFill>
                      <a:srgbClr val="3D85C6"/>
                    </a:solidFill>
                  </a:tcPr>
                </a:tc>
              </a:tr>
              <a:tr h="572275">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Significant?</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Y</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solidFill>
                      <a:prstDash val="solid"/>
                      <a:round/>
                      <a:headEnd len="sm" w="sm" type="none"/>
                      <a:tailEnd len="sm" w="sm" type="none"/>
                    </a:lnB>
                    <a:solidFill>
                      <a:srgbClr val="0B5394"/>
                    </a:solidFill>
                  </a:tcPr>
                </a:tc>
              </a:tr>
              <a:tr h="1259400">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Impact</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alpha val="0"/>
                        </a:srgbClr>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No significant impact</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No significant impact</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l">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     20%</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12%</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3F3F3"/>
                      </a:solidFill>
                      <a:prstDash val="dot"/>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6%</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3F3F3"/>
                      </a:solidFill>
                      <a:prstDash val="dot"/>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55%</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6.07% 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c>
                  <a:txBody>
                    <a:bodyPr>
                      <a:noAutofit/>
                    </a:bodyPr>
                    <a:lstStyle/>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21%</a:t>
                      </a:r>
                      <a:endParaRPr sz="18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FFFFFF"/>
                          </a:solidFill>
                          <a:latin typeface="Times New Roman"/>
                          <a:ea typeface="Times New Roman"/>
                          <a:cs typeface="Times New Roman"/>
                          <a:sym typeface="Times New Roman"/>
                        </a:rPr>
                        <a:t>Decrease</a:t>
                      </a:r>
                      <a:endParaRPr sz="1800">
                        <a:solidFill>
                          <a:srgbClr val="FFFFFF"/>
                        </a:solidFill>
                        <a:latin typeface="Times New Roman"/>
                        <a:ea typeface="Times New Roman"/>
                        <a:cs typeface="Times New Roman"/>
                        <a:sym typeface="Times New Roman"/>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B600"/>
                      </a:solidFill>
                      <a:prstDash val="solid"/>
                      <a:round/>
                      <a:headEnd len="sm" w="sm" type="none"/>
                      <a:tailEnd len="sm" w="sm" type="none"/>
                    </a:lnT>
                    <a:lnB cap="flat" cmpd="sng" w="19050">
                      <a:solidFill>
                        <a:srgbClr val="FFB600">
                          <a:alpha val="0"/>
                        </a:srgbClr>
                      </a:solidFill>
                      <a:prstDash val="solid"/>
                      <a:round/>
                      <a:headEnd len="sm" w="sm" type="none"/>
                      <a:tailEnd len="sm" w="sm" type="none"/>
                    </a:lnB>
                    <a:solidFill>
                      <a:srgbClr val="073763"/>
                    </a:solidFill>
                  </a:tcPr>
                </a:tc>
              </a:tr>
            </a:tbl>
          </a:graphicData>
        </a:graphic>
      </p:graphicFrame>
      <p:sp>
        <p:nvSpPr>
          <p:cNvPr id="913" name="Google Shape;913;p81"/>
          <p:cNvSpPr/>
          <p:nvPr/>
        </p:nvSpPr>
        <p:spPr>
          <a:xfrm>
            <a:off x="0" y="739518"/>
            <a:ext cx="393600" cy="520200"/>
          </a:xfrm>
          <a:prstGeom prst="rect">
            <a:avLst/>
          </a:prstGeom>
          <a:solidFill>
            <a:srgbClr val="6FA8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2"/>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   </a:t>
            </a:r>
            <a:r>
              <a:rPr lang="en">
                <a:solidFill>
                  <a:srgbClr val="FFFFFF"/>
                </a:solidFill>
              </a:rPr>
              <a:t>Research Question 6</a:t>
            </a:r>
            <a:endParaRPr>
              <a:solidFill>
                <a:srgbClr val="FFFFFF"/>
              </a:solidFill>
            </a:endParaRPr>
          </a:p>
        </p:txBody>
      </p:sp>
      <p:sp>
        <p:nvSpPr>
          <p:cNvPr id="920" name="Google Shape;920;p82"/>
          <p:cNvSpPr txBox="1"/>
          <p:nvPr>
            <p:ph idx="4294967295" type="body"/>
          </p:nvPr>
        </p:nvSpPr>
        <p:spPr>
          <a:xfrm>
            <a:off x="415650" y="2011630"/>
            <a:ext cx="11360700" cy="1892400"/>
          </a:xfrm>
          <a:prstGeom prst="rect">
            <a:avLst/>
          </a:prstGeom>
          <a:solidFill>
            <a:schemeClr val="accent4"/>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1800"/>
              <a:buNone/>
            </a:pPr>
            <a:r>
              <a:rPr lang="en" sz="4400">
                <a:solidFill>
                  <a:srgbClr val="FFFFFF"/>
                </a:solidFill>
              </a:rPr>
              <a:t>How does the impact of the policy change vary across </a:t>
            </a:r>
            <a:r>
              <a:rPr b="1" lang="en" sz="4400" u="sng">
                <a:solidFill>
                  <a:srgbClr val="FFFFFF"/>
                </a:solidFill>
              </a:rPr>
              <a:t>product categories</a:t>
            </a:r>
            <a:r>
              <a:rPr lang="en" sz="4400">
                <a:solidFill>
                  <a:srgbClr val="FFFFFF"/>
                </a:solidFill>
              </a:rPr>
              <a:t>?</a:t>
            </a:r>
            <a:endParaRPr sz="4400">
              <a:solidFill>
                <a:srgbClr val="FFFFFF"/>
              </a:solidFill>
            </a:endParaRPr>
          </a:p>
          <a:p>
            <a:pPr indent="0" lvl="0" marL="0" rtl="0" algn="l">
              <a:lnSpc>
                <a:spcPct val="90000"/>
              </a:lnSpc>
              <a:spcBef>
                <a:spcPts val="2133"/>
              </a:spcBef>
              <a:spcAft>
                <a:spcPts val="0"/>
              </a:spcAft>
              <a:buClr>
                <a:schemeClr val="dk1"/>
              </a:buClr>
              <a:buSzPts val="1800"/>
              <a:buNone/>
            </a:pPr>
            <a:r>
              <a:t/>
            </a:r>
            <a:endParaRPr sz="4400">
              <a:solidFill>
                <a:srgbClr val="FFFFFF"/>
              </a:solidFill>
            </a:endParaRPr>
          </a:p>
          <a:p>
            <a:pPr indent="0" lvl="0" marL="0" rtl="0" algn="l">
              <a:lnSpc>
                <a:spcPct val="90000"/>
              </a:lnSpc>
              <a:spcBef>
                <a:spcPts val="2133"/>
              </a:spcBef>
              <a:spcAft>
                <a:spcPts val="2133"/>
              </a:spcAft>
              <a:buClr>
                <a:schemeClr val="dk1"/>
              </a:buClr>
              <a:buSzPts val="1800"/>
              <a:buNone/>
            </a:pPr>
            <a:r>
              <a:t/>
            </a:r>
            <a:endParaRPr sz="4400">
              <a:solidFill>
                <a:srgbClr val="FFFFFF"/>
              </a:solidFill>
            </a:endParaRPr>
          </a:p>
        </p:txBody>
      </p:sp>
      <p:sp>
        <p:nvSpPr>
          <p:cNvPr id="921" name="Google Shape;921;p82"/>
          <p:cNvSpPr/>
          <p:nvPr/>
        </p:nvSpPr>
        <p:spPr>
          <a:xfrm>
            <a:off x="0" y="8157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415600" y="316228"/>
            <a:ext cx="11360800" cy="76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rgbClr val="000000"/>
              </a:buClr>
              <a:buSzPts val="1100"/>
              <a:buFont typeface="Calibri"/>
              <a:buNone/>
            </a:pPr>
            <a:r>
              <a:rPr lang="en">
                <a:solidFill>
                  <a:schemeClr val="lt1"/>
                </a:solidFill>
              </a:rPr>
              <a:t>  </a:t>
            </a:r>
            <a:r>
              <a:rPr lang="en">
                <a:solidFill>
                  <a:schemeClr val="lt1"/>
                </a:solidFill>
              </a:rPr>
              <a:t>Research Question</a:t>
            </a:r>
            <a:endParaRPr>
              <a:solidFill>
                <a:schemeClr val="lt1"/>
              </a:solidFill>
            </a:endParaRPr>
          </a:p>
        </p:txBody>
      </p:sp>
      <p:sp>
        <p:nvSpPr>
          <p:cNvPr id="218" name="Google Shape;218;p20"/>
          <p:cNvSpPr txBox="1"/>
          <p:nvPr>
            <p:ph idx="1" type="body"/>
          </p:nvPr>
        </p:nvSpPr>
        <p:spPr>
          <a:xfrm>
            <a:off x="644200" y="1399067"/>
            <a:ext cx="11360700" cy="4963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lt1"/>
              </a:buClr>
              <a:buSzPts val="1800"/>
              <a:buNone/>
            </a:pPr>
            <a:r>
              <a:rPr lang="en" sz="2600">
                <a:solidFill>
                  <a:schemeClr val="lt1"/>
                </a:solidFill>
              </a:rPr>
              <a:t>Question 1: What is the impact of the policy change on online channel sales?</a:t>
            </a:r>
            <a:endParaRPr sz="2600">
              <a:solidFill>
                <a:schemeClr val="lt1"/>
              </a:solidFill>
            </a:endParaRPr>
          </a:p>
          <a:p>
            <a:pPr indent="0" lvl="0" marL="0" rtl="0" algn="l">
              <a:lnSpc>
                <a:spcPct val="90000"/>
              </a:lnSpc>
              <a:spcBef>
                <a:spcPts val="2133"/>
              </a:spcBef>
              <a:spcAft>
                <a:spcPts val="0"/>
              </a:spcAft>
              <a:buClr>
                <a:schemeClr val="lt1"/>
              </a:buClr>
              <a:buSzPts val="1800"/>
              <a:buNone/>
            </a:pPr>
            <a:r>
              <a:rPr lang="en" sz="2600">
                <a:solidFill>
                  <a:schemeClr val="lt1"/>
                </a:solidFill>
              </a:rPr>
              <a:t>Question 2: What is the impact of the policy change on physical store sales?</a:t>
            </a:r>
            <a:endParaRPr sz="2600">
              <a:solidFill>
                <a:schemeClr val="lt1"/>
              </a:solidFill>
            </a:endParaRPr>
          </a:p>
          <a:p>
            <a:pPr indent="0" lvl="0" marL="0" rtl="0" algn="l">
              <a:lnSpc>
                <a:spcPct val="90000"/>
              </a:lnSpc>
              <a:spcBef>
                <a:spcPts val="2133"/>
              </a:spcBef>
              <a:spcAft>
                <a:spcPts val="0"/>
              </a:spcAft>
              <a:buClr>
                <a:schemeClr val="lt1"/>
              </a:buClr>
              <a:buSzPts val="1800"/>
              <a:buNone/>
            </a:pPr>
            <a:r>
              <a:rPr lang="en" sz="2600">
                <a:solidFill>
                  <a:schemeClr val="lt1"/>
                </a:solidFill>
              </a:rPr>
              <a:t>Question 3: What is the impact of the policy change on online channel returns?</a:t>
            </a:r>
            <a:endParaRPr sz="2600">
              <a:solidFill>
                <a:schemeClr val="lt1"/>
              </a:solidFill>
            </a:endParaRPr>
          </a:p>
          <a:p>
            <a:pPr indent="0" lvl="0" marL="0" rtl="0" algn="l">
              <a:lnSpc>
                <a:spcPct val="90000"/>
              </a:lnSpc>
              <a:spcBef>
                <a:spcPts val="2133"/>
              </a:spcBef>
              <a:spcAft>
                <a:spcPts val="0"/>
              </a:spcAft>
              <a:buClr>
                <a:schemeClr val="lt1"/>
              </a:buClr>
              <a:buSzPts val="1800"/>
              <a:buNone/>
            </a:pPr>
            <a:r>
              <a:rPr lang="en" sz="2600">
                <a:solidFill>
                  <a:schemeClr val="lt1"/>
                </a:solidFill>
              </a:rPr>
              <a:t>Question 4: What is the impact of the policy change on physical store returns?</a:t>
            </a:r>
            <a:endParaRPr sz="2600">
              <a:solidFill>
                <a:schemeClr val="lt1"/>
              </a:solidFill>
            </a:endParaRPr>
          </a:p>
          <a:p>
            <a:pPr indent="0" lvl="0" marL="0" rtl="0" algn="l">
              <a:lnSpc>
                <a:spcPct val="90000"/>
              </a:lnSpc>
              <a:spcBef>
                <a:spcPts val="2133"/>
              </a:spcBef>
              <a:spcAft>
                <a:spcPts val="0"/>
              </a:spcAft>
              <a:buClr>
                <a:schemeClr val="lt1"/>
              </a:buClr>
              <a:buSzPts val="1800"/>
              <a:buNone/>
            </a:pPr>
            <a:r>
              <a:rPr lang="en" sz="2600">
                <a:solidFill>
                  <a:schemeClr val="lt1"/>
                </a:solidFill>
              </a:rPr>
              <a:t>Question 5: What is the impact of the policy change on product level online sales and returns as well as on product level physical store sales and returns?</a:t>
            </a:r>
            <a:endParaRPr sz="2600">
              <a:solidFill>
                <a:schemeClr val="lt1"/>
              </a:solidFill>
            </a:endParaRPr>
          </a:p>
          <a:p>
            <a:pPr indent="0" lvl="0" marL="0" rtl="0" algn="l">
              <a:lnSpc>
                <a:spcPct val="90000"/>
              </a:lnSpc>
              <a:spcBef>
                <a:spcPts val="2133"/>
              </a:spcBef>
              <a:spcAft>
                <a:spcPts val="0"/>
              </a:spcAft>
              <a:buClr>
                <a:srgbClr val="000000"/>
              </a:buClr>
              <a:buSzPts val="1100"/>
              <a:buNone/>
            </a:pPr>
            <a:r>
              <a:rPr lang="en" sz="2600">
                <a:solidFill>
                  <a:schemeClr val="lt1"/>
                </a:solidFill>
              </a:rPr>
              <a:t>Question 6: How does the impact of the policy change vary across product categories?</a:t>
            </a:r>
            <a:endParaRPr sz="2600">
              <a:solidFill>
                <a:schemeClr val="lt1"/>
              </a:solidFill>
            </a:endParaRPr>
          </a:p>
          <a:p>
            <a:pPr indent="0" lvl="0" marL="0" rtl="0" algn="l">
              <a:lnSpc>
                <a:spcPct val="90000"/>
              </a:lnSpc>
              <a:spcBef>
                <a:spcPts val="2133"/>
              </a:spcBef>
              <a:spcAft>
                <a:spcPts val="2133"/>
              </a:spcAft>
              <a:buClr>
                <a:schemeClr val="dk1"/>
              </a:buClr>
              <a:buSzPts val="1800"/>
              <a:buNone/>
            </a:pPr>
            <a:r>
              <a:t/>
            </a:r>
            <a:endParaRPr sz="2600">
              <a:solidFill>
                <a:schemeClr val="lt1"/>
              </a:solidFill>
            </a:endParaRPr>
          </a:p>
        </p:txBody>
      </p:sp>
      <p:pic>
        <p:nvPicPr>
          <p:cNvPr id="219" name="Google Shape;219;p20"/>
          <p:cNvPicPr preferRelativeResize="0"/>
          <p:nvPr/>
        </p:nvPicPr>
        <p:blipFill>
          <a:blip r:embed="rId3">
            <a:alphaModFix/>
          </a:blip>
          <a:stretch>
            <a:fillRect/>
          </a:stretch>
        </p:blipFill>
        <p:spPr>
          <a:xfrm>
            <a:off x="5644725" y="389225"/>
            <a:ext cx="578477" cy="763600"/>
          </a:xfrm>
          <a:prstGeom prst="rect">
            <a:avLst/>
          </a:prstGeom>
          <a:noFill/>
          <a:ln>
            <a:noFill/>
          </a:ln>
        </p:spPr>
      </p:pic>
      <p:sp>
        <p:nvSpPr>
          <p:cNvPr id="220" name="Google Shape;220;p20"/>
          <p:cNvSpPr/>
          <p:nvPr/>
        </p:nvSpPr>
        <p:spPr>
          <a:xfrm>
            <a:off x="0" y="510918"/>
            <a:ext cx="393600" cy="520200"/>
          </a:xfrm>
          <a:prstGeom prst="rect">
            <a:avLst/>
          </a:prstGeom>
          <a:solidFill>
            <a:srgbClr val="F472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83"/>
          <p:cNvSpPr txBox="1"/>
          <p:nvPr>
            <p:ph idx="4294967295" type="title"/>
          </p:nvPr>
        </p:nvSpPr>
        <p:spPr>
          <a:xfrm>
            <a:off x="203700" y="3021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Sample Summary</a:t>
            </a:r>
            <a:endParaRPr>
              <a:solidFill>
                <a:srgbClr val="FFFFFF"/>
              </a:solidFill>
            </a:endParaRPr>
          </a:p>
        </p:txBody>
      </p:sp>
      <p:pic>
        <p:nvPicPr>
          <p:cNvPr id="928" name="Google Shape;928;p83"/>
          <p:cNvPicPr preferRelativeResize="0"/>
          <p:nvPr/>
        </p:nvPicPr>
        <p:blipFill>
          <a:blip r:embed="rId3">
            <a:alphaModFix/>
          </a:blip>
          <a:stretch>
            <a:fillRect/>
          </a:stretch>
        </p:blipFill>
        <p:spPr>
          <a:xfrm>
            <a:off x="290950" y="1204575"/>
            <a:ext cx="11623225" cy="5300426"/>
          </a:xfrm>
          <a:prstGeom prst="rect">
            <a:avLst/>
          </a:prstGeom>
          <a:noFill/>
          <a:ln>
            <a:noFill/>
          </a:ln>
        </p:spPr>
      </p:pic>
      <p:sp>
        <p:nvSpPr>
          <p:cNvPr id="929" name="Google Shape;929;p83"/>
          <p:cNvSpPr txBox="1"/>
          <p:nvPr>
            <p:ph idx="4294967295" type="body"/>
          </p:nvPr>
        </p:nvSpPr>
        <p:spPr>
          <a:xfrm>
            <a:off x="814475" y="1283525"/>
            <a:ext cx="7349700" cy="2508600"/>
          </a:xfrm>
          <a:prstGeom prst="rect">
            <a:avLst/>
          </a:prstGeom>
          <a:noFill/>
          <a:ln cap="flat" cmpd="sng" w="38100">
            <a:solidFill>
              <a:srgbClr val="999999"/>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1000"/>
              </a:spcBef>
              <a:spcAft>
                <a:spcPts val="0"/>
              </a:spcAft>
              <a:buNone/>
            </a:pPr>
            <a:r>
              <a:rPr lang="en"/>
              <a:t>Store side, Brand8, the policy control group doesn't cover product categories: 3,8,11,18,19,20, 17(only one data), we are unable to compare the return policy change for these product categories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84"/>
          <p:cNvSpPr txBox="1"/>
          <p:nvPr>
            <p:ph idx="4294967295" type="title"/>
          </p:nvPr>
        </p:nvSpPr>
        <p:spPr>
          <a:xfrm>
            <a:off x="339400" y="23141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Results - Visual Overview</a:t>
            </a:r>
            <a:endParaRPr>
              <a:solidFill>
                <a:srgbClr val="FFFFFF"/>
              </a:solidFill>
            </a:endParaRPr>
          </a:p>
          <a:p>
            <a:pPr indent="-508000" lvl="0" marL="457200" rtl="0" algn="l">
              <a:lnSpc>
                <a:spcPct val="90000"/>
              </a:lnSpc>
              <a:spcBef>
                <a:spcPts val="0"/>
              </a:spcBef>
              <a:spcAft>
                <a:spcPts val="0"/>
              </a:spcAft>
              <a:buClr>
                <a:srgbClr val="FFFFFF"/>
              </a:buClr>
              <a:buSzPts val="4400"/>
              <a:buChar char="❏"/>
            </a:pPr>
            <a:r>
              <a:rPr lang="en">
                <a:solidFill>
                  <a:srgbClr val="FFFFFF"/>
                </a:solidFill>
              </a:rPr>
              <a:t>  Store</a:t>
            </a:r>
            <a:endParaRPr>
              <a:solidFill>
                <a:srgbClr val="FFFFFF"/>
              </a:solidFill>
            </a:endParaRPr>
          </a:p>
        </p:txBody>
      </p:sp>
      <p:sp>
        <p:nvSpPr>
          <p:cNvPr id="936" name="Google Shape;936;p84"/>
          <p:cNvSpPr txBox="1"/>
          <p:nvPr/>
        </p:nvSpPr>
        <p:spPr>
          <a:xfrm>
            <a:off x="6725700" y="5819725"/>
            <a:ext cx="5390100" cy="827400"/>
          </a:xfrm>
          <a:prstGeom prst="rect">
            <a:avLst/>
          </a:prstGeom>
          <a:noFill/>
          <a:ln>
            <a:noFill/>
          </a:ln>
        </p:spPr>
        <p:txBody>
          <a:bodyPr anchorCtr="0" anchor="ctr" bIns="91425" lIns="91425" spcFirstLastPara="1" rIns="91425" wrap="square" tIns="91425">
            <a:noAutofit/>
          </a:bodyPr>
          <a:lstStyle/>
          <a:p>
            <a:pPr indent="-279400" lvl="0" marL="457200" rtl="0" algn="l">
              <a:spcBef>
                <a:spcPts val="0"/>
              </a:spcBef>
              <a:spcAft>
                <a:spcPts val="0"/>
              </a:spcAft>
              <a:buClr>
                <a:srgbClr val="FFFFFF"/>
              </a:buClr>
              <a:buSzPts val="800"/>
              <a:buAutoNum type="arabicPeriod"/>
            </a:pPr>
            <a:r>
              <a:t/>
            </a:r>
            <a:endParaRPr sz="800"/>
          </a:p>
        </p:txBody>
      </p:sp>
      <p:pic>
        <p:nvPicPr>
          <p:cNvPr id="937" name="Google Shape;937;p84"/>
          <p:cNvPicPr preferRelativeResize="0"/>
          <p:nvPr/>
        </p:nvPicPr>
        <p:blipFill>
          <a:blip r:embed="rId3">
            <a:alphaModFix/>
          </a:blip>
          <a:stretch>
            <a:fillRect/>
          </a:stretch>
        </p:blipFill>
        <p:spPr>
          <a:xfrm>
            <a:off x="2836175" y="994925"/>
            <a:ext cx="8863925" cy="5501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pic>
        <p:nvPicPr>
          <p:cNvPr id="943" name="Google Shape;943;p85"/>
          <p:cNvPicPr preferRelativeResize="0"/>
          <p:nvPr/>
        </p:nvPicPr>
        <p:blipFill>
          <a:blip r:embed="rId3">
            <a:alphaModFix/>
          </a:blip>
          <a:stretch>
            <a:fillRect/>
          </a:stretch>
        </p:blipFill>
        <p:spPr>
          <a:xfrm>
            <a:off x="2793225" y="1550025"/>
            <a:ext cx="8925725" cy="4949725"/>
          </a:xfrm>
          <a:prstGeom prst="rect">
            <a:avLst/>
          </a:prstGeom>
          <a:noFill/>
          <a:ln>
            <a:noFill/>
          </a:ln>
        </p:spPr>
      </p:pic>
      <p:sp>
        <p:nvSpPr>
          <p:cNvPr id="944" name="Google Shape;944;p8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Results - Visual Demonstration</a:t>
            </a:r>
            <a:endParaRPr>
              <a:solidFill>
                <a:srgbClr val="FFFFFF"/>
              </a:solidFill>
            </a:endParaRPr>
          </a:p>
          <a:p>
            <a:pPr indent="-508000" lvl="0" marL="457200" rtl="0" algn="l">
              <a:lnSpc>
                <a:spcPct val="90000"/>
              </a:lnSpc>
              <a:spcBef>
                <a:spcPts val="0"/>
              </a:spcBef>
              <a:spcAft>
                <a:spcPts val="0"/>
              </a:spcAft>
              <a:buClr>
                <a:srgbClr val="FFFFFF"/>
              </a:buClr>
              <a:buSzPts val="4400"/>
              <a:buChar char="❏"/>
            </a:pPr>
            <a:r>
              <a:rPr lang="en">
                <a:solidFill>
                  <a:srgbClr val="FFFFFF"/>
                </a:solidFill>
              </a:rPr>
              <a:t>Online</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pic>
        <p:nvPicPr>
          <p:cNvPr id="950" name="Google Shape;950;p86"/>
          <p:cNvPicPr preferRelativeResize="0"/>
          <p:nvPr/>
        </p:nvPicPr>
        <p:blipFill>
          <a:blip r:embed="rId3">
            <a:alphaModFix/>
          </a:blip>
          <a:stretch>
            <a:fillRect/>
          </a:stretch>
        </p:blipFill>
        <p:spPr>
          <a:xfrm>
            <a:off x="581025" y="196350"/>
            <a:ext cx="11029950" cy="5200650"/>
          </a:xfrm>
          <a:prstGeom prst="rect">
            <a:avLst/>
          </a:prstGeom>
          <a:noFill/>
          <a:ln>
            <a:noFill/>
          </a:ln>
        </p:spPr>
      </p:pic>
      <p:sp>
        <p:nvSpPr>
          <p:cNvPr id="951" name="Google Shape;951;p86"/>
          <p:cNvSpPr txBox="1"/>
          <p:nvPr/>
        </p:nvSpPr>
        <p:spPr>
          <a:xfrm>
            <a:off x="5990325" y="5314375"/>
            <a:ext cx="6201600" cy="15441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rgbClr val="FFFFFF"/>
              </a:buClr>
              <a:buSzPts val="1000"/>
              <a:buAutoNum type="arabicPeriod"/>
            </a:pPr>
            <a:r>
              <a:rPr lang="en" sz="1000">
                <a:solidFill>
                  <a:srgbClr val="FFFFFF"/>
                </a:solidFill>
              </a:rPr>
              <a:t>For BM_Store, Category 3-Solitaires, 8-In House Special Event, 11-Diamond Solitaires Jewelry, 16-Estate. 17-Events, 18-Trade ins, 19-Repair / Warranty, 20-Diamond Wedding Band</a:t>
            </a:r>
            <a:endParaRPr sz="1000">
              <a:solidFill>
                <a:srgbClr val="FFFFFF"/>
              </a:solidFill>
            </a:endParaRPr>
          </a:p>
          <a:p>
            <a:pPr indent="-292100" lvl="0" marL="457200" rtl="0" algn="l">
              <a:spcBef>
                <a:spcPts val="0"/>
              </a:spcBef>
              <a:spcAft>
                <a:spcPts val="0"/>
              </a:spcAft>
              <a:buClr>
                <a:srgbClr val="FFFFFF"/>
              </a:buClr>
              <a:buSzPts val="1000"/>
              <a:buAutoNum type="arabicPeriod"/>
            </a:pPr>
            <a:r>
              <a:rPr lang="en" sz="1000">
                <a:solidFill>
                  <a:srgbClr val="FFFFFF"/>
                </a:solidFill>
              </a:rPr>
              <a:t>All coefficients are significant; if insignificant, then 0.</a:t>
            </a:r>
            <a:endParaRPr sz="1000">
              <a:solidFill>
                <a:srgbClr val="FFFFFF"/>
              </a:solidFill>
            </a:endParaRPr>
          </a:p>
          <a:p>
            <a:pPr indent="-292100" lvl="0" marL="457200" rtl="0" algn="l">
              <a:spcBef>
                <a:spcPts val="0"/>
              </a:spcBef>
              <a:spcAft>
                <a:spcPts val="0"/>
              </a:spcAft>
              <a:buClr>
                <a:srgbClr val="FFFFFF"/>
              </a:buClr>
              <a:buSzPts val="1000"/>
              <a:buAutoNum type="arabicPeriod"/>
            </a:pPr>
            <a:r>
              <a:rPr lang="en" sz="1000">
                <a:solidFill>
                  <a:srgbClr val="FFFFFF"/>
                </a:solidFill>
              </a:rPr>
              <a:t>Due to Negative Binomial Model, the actual change should be the coefficient of the key independent variable, beta, minus one = beta-1 (excluding the insignificant ones --- the 0’s).</a:t>
            </a:r>
            <a:endParaRPr sz="1000"/>
          </a:p>
        </p:txBody>
      </p:sp>
      <p:pic>
        <p:nvPicPr>
          <p:cNvPr id="952" name="Google Shape;952;p86"/>
          <p:cNvPicPr preferRelativeResize="0"/>
          <p:nvPr/>
        </p:nvPicPr>
        <p:blipFill>
          <a:blip r:embed="rId4">
            <a:alphaModFix/>
          </a:blip>
          <a:stretch>
            <a:fillRect/>
          </a:stretch>
        </p:blipFill>
        <p:spPr>
          <a:xfrm>
            <a:off x="2659425" y="5695900"/>
            <a:ext cx="3267075" cy="781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87"/>
          <p:cNvSpPr txBox="1"/>
          <p:nvPr>
            <p:ph idx="4294967295" type="title"/>
          </p:nvPr>
        </p:nvSpPr>
        <p:spPr>
          <a:xfrm>
            <a:off x="415600" y="44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   </a:t>
            </a:r>
            <a:r>
              <a:rPr lang="en">
                <a:solidFill>
                  <a:srgbClr val="FFFFFF"/>
                </a:solidFill>
              </a:rPr>
              <a:t>Conclusion</a:t>
            </a:r>
            <a:endParaRPr>
              <a:solidFill>
                <a:srgbClr val="FFFFFF"/>
              </a:solidFill>
            </a:endParaRPr>
          </a:p>
        </p:txBody>
      </p:sp>
      <p:sp>
        <p:nvSpPr>
          <p:cNvPr id="959" name="Google Shape;959;p87"/>
          <p:cNvSpPr txBox="1"/>
          <p:nvPr>
            <p:ph idx="4294967295" type="body"/>
          </p:nvPr>
        </p:nvSpPr>
        <p:spPr>
          <a:xfrm>
            <a:off x="765050" y="1344700"/>
            <a:ext cx="10673100" cy="4718100"/>
          </a:xfrm>
          <a:prstGeom prst="rect">
            <a:avLst/>
          </a:prstGeom>
          <a:ln cap="flat" cmpd="sng" w="76200">
            <a:solidFill>
              <a:srgbClr val="FFD966"/>
            </a:solidFill>
            <a:prstDash val="dot"/>
            <a:round/>
            <a:headEnd len="sm" w="sm" type="none"/>
            <a:tailEnd len="sm" w="sm" type="none"/>
          </a:ln>
        </p:spPr>
        <p:txBody>
          <a:bodyPr anchorCtr="0" anchor="t" bIns="45700" lIns="91425" spcFirstLastPara="1" rIns="91425" wrap="square" tIns="45700">
            <a:noAutofit/>
          </a:bodyPr>
          <a:lstStyle/>
          <a:p>
            <a:pPr indent="-406400" lvl="0" marL="914400" rtl="0" algn="l">
              <a:spcBef>
                <a:spcPts val="1000"/>
              </a:spcBef>
              <a:spcAft>
                <a:spcPts val="0"/>
              </a:spcAft>
              <a:buClr>
                <a:srgbClr val="FFFFFF"/>
              </a:buClr>
              <a:buSzPts val="2800"/>
              <a:buChar char="❏"/>
            </a:pPr>
            <a:r>
              <a:rPr b="1" lang="en">
                <a:solidFill>
                  <a:srgbClr val="FFFFFF"/>
                </a:solidFill>
              </a:rPr>
              <a:t>Overall</a:t>
            </a:r>
            <a:r>
              <a:rPr lang="en">
                <a:solidFill>
                  <a:srgbClr val="FFFFFF"/>
                </a:solidFill>
              </a:rPr>
              <a:t>: </a:t>
            </a:r>
            <a:r>
              <a:rPr lang="en">
                <a:solidFill>
                  <a:srgbClr val="FFFFFF"/>
                </a:solidFill>
              </a:rPr>
              <a:t>the BM Stores were significantly negatively affected by the reduce of return policy across most of the product categories, resulting lower value and quantity of sales as well as lower value and quantity of return</a:t>
            </a:r>
            <a:r>
              <a:rPr baseline="30000" lang="en">
                <a:solidFill>
                  <a:srgbClr val="FFFFFF"/>
                </a:solidFill>
              </a:rPr>
              <a:t>1</a:t>
            </a:r>
            <a:r>
              <a:rPr lang="en">
                <a:solidFill>
                  <a:srgbClr val="FFFFFF"/>
                </a:solidFill>
              </a:rPr>
              <a:t>.   </a:t>
            </a:r>
            <a:endParaRPr>
              <a:solidFill>
                <a:srgbClr val="FFFFFF"/>
              </a:solidFill>
            </a:endParaRPr>
          </a:p>
          <a:p>
            <a:pPr indent="-406400" lvl="0" marL="914400" rtl="0" algn="l">
              <a:spcBef>
                <a:spcPts val="0"/>
              </a:spcBef>
              <a:spcAft>
                <a:spcPts val="0"/>
              </a:spcAft>
              <a:buClr>
                <a:srgbClr val="FFFFFF"/>
              </a:buClr>
              <a:buSzPts val="2800"/>
              <a:buChar char="❏"/>
            </a:pPr>
            <a:r>
              <a:rPr b="1" lang="en">
                <a:solidFill>
                  <a:srgbClr val="FFFFFF"/>
                </a:solidFill>
              </a:rPr>
              <a:t>Physical Store’s</a:t>
            </a:r>
            <a:r>
              <a:rPr lang="en">
                <a:solidFill>
                  <a:srgbClr val="FFFFFF"/>
                </a:solidFill>
              </a:rPr>
              <a:t> reduction on return value and quantity outweighed the loss on sales value and quantity proportionally, meaning customers have not return as easily as before the policy took place.</a:t>
            </a:r>
            <a:endParaRPr>
              <a:solidFill>
                <a:srgbClr val="FFFFFF"/>
              </a:solidFill>
            </a:endParaRPr>
          </a:p>
          <a:p>
            <a:pPr indent="-406400" lvl="0" marL="914400" rtl="0" algn="l">
              <a:spcBef>
                <a:spcPts val="0"/>
              </a:spcBef>
              <a:spcAft>
                <a:spcPts val="0"/>
              </a:spcAft>
              <a:buClr>
                <a:srgbClr val="FFFFFF"/>
              </a:buClr>
              <a:buSzPts val="2800"/>
              <a:buChar char="❏"/>
            </a:pPr>
            <a:r>
              <a:rPr b="1" lang="en">
                <a:solidFill>
                  <a:srgbClr val="FFFFFF"/>
                </a:solidFill>
              </a:rPr>
              <a:t>Online Stores</a:t>
            </a:r>
            <a:r>
              <a:rPr lang="en">
                <a:solidFill>
                  <a:srgbClr val="FFFFFF"/>
                </a:solidFill>
              </a:rPr>
              <a:t> were negligibly affected by the change of return policy, as most of the changes remain </a:t>
            </a:r>
            <a:r>
              <a:rPr lang="en" u="sng">
                <a:solidFill>
                  <a:srgbClr val="FFFFFF"/>
                </a:solidFill>
              </a:rPr>
              <a:t>insignificant</a:t>
            </a:r>
            <a:r>
              <a:rPr lang="en">
                <a:solidFill>
                  <a:srgbClr val="FFFFFF"/>
                </a:solidFill>
              </a:rPr>
              <a:t>.</a:t>
            </a:r>
            <a:endParaRPr>
              <a:solidFill>
                <a:srgbClr val="FFFFFF"/>
              </a:solidFill>
            </a:endParaRPr>
          </a:p>
        </p:txBody>
      </p:sp>
      <p:sp>
        <p:nvSpPr>
          <p:cNvPr id="960" name="Google Shape;960;p87"/>
          <p:cNvSpPr txBox="1"/>
          <p:nvPr/>
        </p:nvSpPr>
        <p:spPr>
          <a:xfrm>
            <a:off x="7721750" y="6062925"/>
            <a:ext cx="43218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1.Note: a negative impact on return value &amp; quantity, or having less returns, is desired by the firm.</a:t>
            </a:r>
            <a:endParaRPr>
              <a:solidFill>
                <a:srgbClr val="FFFFFF"/>
              </a:solidFill>
            </a:endParaRPr>
          </a:p>
        </p:txBody>
      </p:sp>
      <p:sp>
        <p:nvSpPr>
          <p:cNvPr id="961" name="Google Shape;961;p87"/>
          <p:cNvSpPr/>
          <p:nvPr/>
        </p:nvSpPr>
        <p:spPr>
          <a:xfrm>
            <a:off x="0" y="5871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88"/>
          <p:cNvSpPr txBox="1"/>
          <p:nvPr>
            <p:ph idx="4294967295" type="title"/>
          </p:nvPr>
        </p:nvSpPr>
        <p:spPr>
          <a:xfrm>
            <a:off x="415600" y="44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FFFFFF"/>
                </a:solidFill>
              </a:rPr>
              <a:t>   </a:t>
            </a:r>
            <a:r>
              <a:rPr lang="en">
                <a:solidFill>
                  <a:srgbClr val="FFFFFF"/>
                </a:solidFill>
              </a:rPr>
              <a:t>Conclusion - Product Level</a:t>
            </a:r>
            <a:endParaRPr>
              <a:solidFill>
                <a:srgbClr val="FFFFFF"/>
              </a:solidFill>
            </a:endParaRPr>
          </a:p>
        </p:txBody>
      </p:sp>
      <p:sp>
        <p:nvSpPr>
          <p:cNvPr id="968" name="Google Shape;968;p88"/>
          <p:cNvSpPr txBox="1"/>
          <p:nvPr>
            <p:ph idx="4294967295" type="body"/>
          </p:nvPr>
        </p:nvSpPr>
        <p:spPr>
          <a:xfrm>
            <a:off x="415600" y="1384233"/>
            <a:ext cx="11360700" cy="4555200"/>
          </a:xfrm>
          <a:prstGeom prst="rect">
            <a:avLst/>
          </a:prstGeom>
        </p:spPr>
        <p:txBody>
          <a:bodyPr anchorCtr="0" anchor="t" bIns="45700" lIns="91425" spcFirstLastPara="1" rIns="91425" wrap="square" tIns="45700">
            <a:noAutofit/>
          </a:bodyPr>
          <a:lstStyle/>
          <a:p>
            <a:pPr indent="-406400" lvl="0" marL="914400" rtl="0" algn="l">
              <a:spcBef>
                <a:spcPts val="1000"/>
              </a:spcBef>
              <a:spcAft>
                <a:spcPts val="0"/>
              </a:spcAft>
              <a:buClr>
                <a:schemeClr val="lt1"/>
              </a:buClr>
              <a:buSzPts val="2800"/>
              <a:buChar char="❏"/>
            </a:pPr>
            <a:r>
              <a:rPr lang="en">
                <a:solidFill>
                  <a:schemeClr val="lt1"/>
                </a:solidFill>
              </a:rPr>
              <a:t>Gold Earrings is the most affected product under the new return policy. The value and quantity of sales and return decreased seemingly with the same proportion, complimented by a drastic decrease on sale through the online channel.  A possible conclusion is customers lost the interest on gold earrings due to the new return policy.</a:t>
            </a:r>
            <a:endParaRPr>
              <a:solidFill>
                <a:schemeClr val="lt1"/>
              </a:solidFill>
            </a:endParaRPr>
          </a:p>
          <a:p>
            <a:pPr indent="0" lvl="0" marL="914400" rtl="0" algn="l">
              <a:spcBef>
                <a:spcPts val="1000"/>
              </a:spcBef>
              <a:spcAft>
                <a:spcPts val="0"/>
              </a:spcAft>
              <a:buNone/>
            </a:pPr>
            <a:r>
              <a:t/>
            </a:r>
            <a:endParaRPr>
              <a:solidFill>
                <a:schemeClr val="lt1"/>
              </a:solidFill>
            </a:endParaRPr>
          </a:p>
          <a:p>
            <a:pPr indent="-406400" lvl="0" marL="914400" rtl="0" algn="l">
              <a:spcBef>
                <a:spcPts val="1000"/>
              </a:spcBef>
              <a:spcAft>
                <a:spcPts val="0"/>
              </a:spcAft>
              <a:buClr>
                <a:schemeClr val="lt1"/>
              </a:buClr>
              <a:buSzPts val="2800"/>
              <a:buChar char="❏"/>
            </a:pPr>
            <a:r>
              <a:rPr lang="en">
                <a:solidFill>
                  <a:schemeClr val="lt1"/>
                </a:solidFill>
              </a:rPr>
              <a:t>While products such as Semiprecious, Diamond Fashion, Specialized Jewelry enjoying a dramatic decrease of returns, their sales remained a steady level or even improved. </a:t>
            </a:r>
            <a:endParaRPr>
              <a:solidFill>
                <a:schemeClr val="lt1"/>
              </a:solidFill>
            </a:endParaRPr>
          </a:p>
          <a:p>
            <a:pPr indent="0" lvl="0" marL="0" rtl="0" algn="l">
              <a:spcBef>
                <a:spcPts val="1000"/>
              </a:spcBef>
              <a:spcAft>
                <a:spcPts val="0"/>
              </a:spcAft>
              <a:buNone/>
            </a:pPr>
            <a:r>
              <a:t/>
            </a:r>
            <a:endParaRPr/>
          </a:p>
        </p:txBody>
      </p:sp>
      <p:sp>
        <p:nvSpPr>
          <p:cNvPr id="969" name="Google Shape;969;p88"/>
          <p:cNvSpPr txBox="1"/>
          <p:nvPr>
            <p:ph idx="4294967295" type="body"/>
          </p:nvPr>
        </p:nvSpPr>
        <p:spPr>
          <a:xfrm>
            <a:off x="765050" y="1344700"/>
            <a:ext cx="11011200" cy="4718100"/>
          </a:xfrm>
          <a:prstGeom prst="rect">
            <a:avLst/>
          </a:prstGeom>
          <a:ln cap="flat" cmpd="sng" w="76200">
            <a:solidFill>
              <a:srgbClr val="FFD966"/>
            </a:solidFill>
            <a:prstDash val="dot"/>
            <a:round/>
            <a:headEnd len="sm" w="sm" type="none"/>
            <a:tailEnd len="sm" w="sm" type="none"/>
          </a:ln>
        </p:spPr>
        <p:txBody>
          <a:bodyPr anchorCtr="0" anchor="t" bIns="45700" lIns="91425" spcFirstLastPara="1" rIns="91425" wrap="square" tIns="45700">
            <a:noAutofit/>
          </a:bodyPr>
          <a:lstStyle/>
          <a:p>
            <a:pPr indent="0" lvl="0" marL="0" rtl="0" algn="l">
              <a:spcBef>
                <a:spcPts val="1000"/>
              </a:spcBef>
              <a:spcAft>
                <a:spcPts val="0"/>
              </a:spcAft>
              <a:buNone/>
            </a:pPr>
            <a:r>
              <a:rPr lang="en">
                <a:solidFill>
                  <a:srgbClr val="FFFFFF"/>
                </a:solidFill>
              </a:rPr>
              <a:t> </a:t>
            </a:r>
            <a:endParaRPr>
              <a:solidFill>
                <a:srgbClr val="FFFFFF"/>
              </a:solidFill>
            </a:endParaRPr>
          </a:p>
        </p:txBody>
      </p:sp>
      <p:sp>
        <p:nvSpPr>
          <p:cNvPr id="970" name="Google Shape;970;p88"/>
          <p:cNvSpPr/>
          <p:nvPr/>
        </p:nvSpPr>
        <p:spPr>
          <a:xfrm>
            <a:off x="0" y="587118"/>
            <a:ext cx="393600" cy="520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89"/>
          <p:cNvSpPr txBox="1"/>
          <p:nvPr/>
        </p:nvSpPr>
        <p:spPr>
          <a:xfrm>
            <a:off x="4644488" y="508609"/>
            <a:ext cx="3103500" cy="677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4400"/>
              <a:buFont typeface="Arial"/>
              <a:buNone/>
            </a:pPr>
            <a:r>
              <a:rPr b="1" lang="en" sz="4400">
                <a:solidFill>
                  <a:schemeClr val="lt1"/>
                </a:solidFill>
                <a:latin typeface="Arial"/>
                <a:ea typeface="Arial"/>
                <a:cs typeface="Arial"/>
                <a:sym typeface="Arial"/>
              </a:rPr>
              <a:t>CONTENTS</a:t>
            </a:r>
            <a:endParaRPr b="1" sz="4400">
              <a:solidFill>
                <a:schemeClr val="lt1"/>
              </a:solidFill>
              <a:latin typeface="Arial"/>
              <a:ea typeface="Arial"/>
              <a:cs typeface="Arial"/>
              <a:sym typeface="Arial"/>
            </a:endParaRPr>
          </a:p>
        </p:txBody>
      </p:sp>
      <p:cxnSp>
        <p:nvCxnSpPr>
          <p:cNvPr id="976" name="Google Shape;976;p89"/>
          <p:cNvCxnSpPr/>
          <p:nvPr/>
        </p:nvCxnSpPr>
        <p:spPr>
          <a:xfrm>
            <a:off x="3669596" y="1185717"/>
            <a:ext cx="5053200" cy="0"/>
          </a:xfrm>
          <a:prstGeom prst="straightConnector1">
            <a:avLst/>
          </a:prstGeom>
          <a:noFill/>
          <a:ln cap="flat" cmpd="sng" w="9525">
            <a:solidFill>
              <a:schemeClr val="lt1"/>
            </a:solidFill>
            <a:prstDash val="solid"/>
            <a:miter lim="800000"/>
            <a:headEnd len="sm" w="sm" type="none"/>
            <a:tailEnd len="sm" w="sm" type="none"/>
          </a:ln>
        </p:spPr>
      </p:cxnSp>
      <p:sp>
        <p:nvSpPr>
          <p:cNvPr id="977" name="Google Shape;977;p89"/>
          <p:cNvSpPr txBox="1"/>
          <p:nvPr/>
        </p:nvSpPr>
        <p:spPr>
          <a:xfrm>
            <a:off x="2376887" y="2183370"/>
            <a:ext cx="1641600" cy="1769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9B9A6"/>
              </a:buClr>
              <a:buSzPts val="11500"/>
              <a:buFont typeface="Arial"/>
              <a:buNone/>
            </a:pPr>
            <a:r>
              <a:rPr b="1" lang="en" sz="11500">
                <a:solidFill>
                  <a:srgbClr val="29B9A6"/>
                </a:solidFill>
                <a:latin typeface="Arial"/>
                <a:ea typeface="Arial"/>
                <a:cs typeface="Arial"/>
                <a:sym typeface="Arial"/>
              </a:rPr>
              <a:t>03</a:t>
            </a:r>
            <a:endParaRPr b="1" i="0" sz="11500" u="none" cap="none" strike="noStrike">
              <a:solidFill>
                <a:srgbClr val="29B9A6"/>
              </a:solidFill>
              <a:latin typeface="Arial"/>
              <a:ea typeface="Arial"/>
              <a:cs typeface="Arial"/>
              <a:sym typeface="Arial"/>
            </a:endParaRPr>
          </a:p>
        </p:txBody>
      </p:sp>
      <p:sp>
        <p:nvSpPr>
          <p:cNvPr id="978" name="Google Shape;978;p89"/>
          <p:cNvSpPr txBox="1"/>
          <p:nvPr/>
        </p:nvSpPr>
        <p:spPr>
          <a:xfrm>
            <a:off x="3960811" y="2976522"/>
            <a:ext cx="3887700" cy="708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 sz="4000">
                <a:solidFill>
                  <a:schemeClr val="lt1"/>
                </a:solidFill>
              </a:rPr>
              <a:t>Limitations</a:t>
            </a:r>
            <a:endParaRPr/>
          </a:p>
        </p:txBody>
      </p:sp>
      <p:sp>
        <p:nvSpPr>
          <p:cNvPr id="979" name="Google Shape;979;p89"/>
          <p:cNvSpPr txBox="1"/>
          <p:nvPr/>
        </p:nvSpPr>
        <p:spPr>
          <a:xfrm>
            <a:off x="3960811" y="2483453"/>
            <a:ext cx="23712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3200">
                <a:solidFill>
                  <a:schemeClr val="lt1"/>
                </a:solidFill>
                <a:latin typeface="Arial"/>
                <a:ea typeface="Arial"/>
                <a:cs typeface="Arial"/>
                <a:sym typeface="Arial"/>
              </a:rPr>
              <a:t>Part Three</a:t>
            </a:r>
            <a:endParaRPr b="1" i="1" sz="3200">
              <a:solidFill>
                <a:schemeClr val="lt1"/>
              </a:solidFill>
              <a:latin typeface="Arial"/>
              <a:ea typeface="Arial"/>
              <a:cs typeface="Arial"/>
              <a:sym typeface="Arial"/>
            </a:endParaRPr>
          </a:p>
        </p:txBody>
      </p:sp>
      <p:grpSp>
        <p:nvGrpSpPr>
          <p:cNvPr id="980" name="Google Shape;980;p89"/>
          <p:cNvGrpSpPr/>
          <p:nvPr/>
        </p:nvGrpSpPr>
        <p:grpSpPr>
          <a:xfrm rot="-9708471">
            <a:off x="7788839" y="2242927"/>
            <a:ext cx="3207463" cy="2301571"/>
            <a:chOff x="888974" y="457822"/>
            <a:chExt cx="3207513" cy="2301607"/>
          </a:xfrm>
        </p:grpSpPr>
        <p:sp>
          <p:nvSpPr>
            <p:cNvPr id="981" name="Google Shape;981;p89"/>
            <p:cNvSpPr/>
            <p:nvPr/>
          </p:nvSpPr>
          <p:spPr>
            <a:xfrm rot="-2656279">
              <a:off x="2822885" y="2021249"/>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82" name="Google Shape;982;p89"/>
            <p:cNvSpPr/>
            <p:nvPr/>
          </p:nvSpPr>
          <p:spPr>
            <a:xfrm rot="3677155">
              <a:off x="2802283" y="1181913"/>
              <a:ext cx="397137" cy="342356"/>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83" name="Google Shape;983;p89"/>
            <p:cNvSpPr/>
            <p:nvPr/>
          </p:nvSpPr>
          <p:spPr>
            <a:xfrm rot="9481152">
              <a:off x="3485987" y="2487818"/>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84" name="Google Shape;984;p89"/>
            <p:cNvSpPr/>
            <p:nvPr/>
          </p:nvSpPr>
          <p:spPr>
            <a:xfrm rot="1020870">
              <a:off x="1218190" y="749232"/>
              <a:ext cx="945274" cy="814788"/>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85" name="Google Shape;985;p89"/>
            <p:cNvSpPr/>
            <p:nvPr/>
          </p:nvSpPr>
          <p:spPr>
            <a:xfrm rot="1020941">
              <a:off x="1105468" y="607676"/>
              <a:ext cx="1175874" cy="1013693"/>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86" name="Google Shape;986;p89"/>
            <p:cNvSpPr/>
            <p:nvPr/>
          </p:nvSpPr>
          <p:spPr>
            <a:xfrm rot="-2782592">
              <a:off x="912726" y="1383930"/>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89"/>
            <p:cNvSpPr/>
            <p:nvPr/>
          </p:nvSpPr>
          <p:spPr>
            <a:xfrm rot="-2782592">
              <a:off x="1788986" y="565759"/>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89"/>
            <p:cNvSpPr/>
            <p:nvPr/>
          </p:nvSpPr>
          <p:spPr>
            <a:xfrm rot="-2782592">
              <a:off x="2041033" y="1708205"/>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89" name="Google Shape;989;p89"/>
            <p:cNvGrpSpPr/>
            <p:nvPr/>
          </p:nvGrpSpPr>
          <p:grpSpPr>
            <a:xfrm rot="8977039">
              <a:off x="3549600" y="1965564"/>
              <a:ext cx="483070" cy="383527"/>
              <a:chOff x="2780377" y="1204811"/>
              <a:chExt cx="1005861" cy="798590"/>
            </a:xfrm>
          </p:grpSpPr>
          <p:sp>
            <p:nvSpPr>
              <p:cNvPr id="990" name="Google Shape;990;p89"/>
              <p:cNvSpPr/>
              <p:nvPr/>
            </p:nvSpPr>
            <p:spPr>
              <a:xfrm rot="-2656279">
                <a:off x="2822885" y="1265221"/>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991" name="Google Shape;991;p89"/>
              <p:cNvSpPr/>
              <p:nvPr/>
            </p:nvSpPr>
            <p:spPr>
              <a:xfrm rot="9481152">
                <a:off x="3485987" y="1731790"/>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grpSp>
      </p:grpSp>
      <p:cxnSp>
        <p:nvCxnSpPr>
          <p:cNvPr id="992" name="Google Shape;992;p89"/>
          <p:cNvCxnSpPr/>
          <p:nvPr/>
        </p:nvCxnSpPr>
        <p:spPr>
          <a:xfrm rot="10800000">
            <a:off x="145" y="4110074"/>
            <a:ext cx="6331800" cy="0"/>
          </a:xfrm>
          <a:prstGeom prst="straightConnector1">
            <a:avLst/>
          </a:prstGeom>
          <a:noFill/>
          <a:ln cap="sq" cmpd="sng" w="19050">
            <a:solidFill>
              <a:srgbClr val="29B9A6"/>
            </a:solidFill>
            <a:prstDash val="solid"/>
            <a:miter lim="800000"/>
            <a:headEnd len="med" w="med" type="oval"/>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92"/>
                                        </p:tgtEl>
                                        <p:attrNameLst>
                                          <p:attrName>style.visibility</p:attrName>
                                        </p:attrNameLst>
                                      </p:cBhvr>
                                      <p:to>
                                        <p:strVal val="visible"/>
                                      </p:to>
                                    </p:set>
                                    <p:anim calcmode="lin" valueType="num">
                                      <p:cBhvr additive="base">
                                        <p:cTn dur="500"/>
                                        <p:tgtEl>
                                          <p:spTgt spid="9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90"/>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   </a:t>
            </a:r>
            <a:r>
              <a:rPr lang="en">
                <a:solidFill>
                  <a:srgbClr val="FFFFFF"/>
                </a:solidFill>
              </a:rPr>
              <a:t>Limitation</a:t>
            </a:r>
            <a:endParaRPr>
              <a:solidFill>
                <a:srgbClr val="FFFFFF"/>
              </a:solidFill>
            </a:endParaRPr>
          </a:p>
        </p:txBody>
      </p:sp>
      <p:sp>
        <p:nvSpPr>
          <p:cNvPr id="999" name="Google Shape;999;p90"/>
          <p:cNvSpPr txBox="1"/>
          <p:nvPr>
            <p:ph idx="4294967295"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457200" lvl="0" marL="457200" rtl="0" algn="l">
              <a:lnSpc>
                <a:spcPct val="90000"/>
              </a:lnSpc>
              <a:spcBef>
                <a:spcPts val="0"/>
              </a:spcBef>
              <a:spcAft>
                <a:spcPts val="0"/>
              </a:spcAft>
              <a:buClr>
                <a:srgbClr val="FFFFFF"/>
              </a:buClr>
              <a:buSzPts val="3600"/>
              <a:buAutoNum type="arabicPeriod"/>
            </a:pPr>
            <a:r>
              <a:rPr lang="en" sz="3600">
                <a:solidFill>
                  <a:srgbClr val="FFFFFF"/>
                </a:solidFill>
              </a:rPr>
              <a:t>Analysis Results from Question 2：in </a:t>
            </a:r>
            <a:r>
              <a:rPr lang="en" sz="3600">
                <a:solidFill>
                  <a:srgbClr val="FFFFFF"/>
                </a:solidFill>
              </a:rPr>
              <a:t>physical stores, sales(without product categories) is against intuition </a:t>
            </a:r>
            <a:endParaRPr sz="3600">
              <a:solidFill>
                <a:srgbClr val="FFFFFF"/>
              </a:solidFill>
            </a:endParaRPr>
          </a:p>
          <a:p>
            <a:pPr indent="0" lvl="0" marL="457200" rtl="0" algn="l">
              <a:lnSpc>
                <a:spcPct val="90000"/>
              </a:lnSpc>
              <a:spcBef>
                <a:spcPts val="2133"/>
              </a:spcBef>
              <a:spcAft>
                <a:spcPts val="0"/>
              </a:spcAft>
              <a:buNone/>
            </a:pPr>
            <a:r>
              <a:rPr lang="en" sz="3600">
                <a:solidFill>
                  <a:srgbClr val="FFFFFF"/>
                </a:solidFill>
              </a:rPr>
              <a:t>Intuition and </a:t>
            </a:r>
            <a:r>
              <a:rPr lang="en" sz="3600">
                <a:solidFill>
                  <a:srgbClr val="FFFFFF"/>
                </a:solidFill>
              </a:rPr>
              <a:t>previous</a:t>
            </a:r>
            <a:r>
              <a:rPr lang="en" sz="3600">
                <a:solidFill>
                  <a:srgbClr val="FFFFFF"/>
                </a:solidFill>
              </a:rPr>
              <a:t> researches shown that A </a:t>
            </a:r>
            <a:r>
              <a:rPr b="1" lang="en" sz="3600">
                <a:solidFill>
                  <a:srgbClr val="FFFFFF"/>
                </a:solidFill>
              </a:rPr>
              <a:t>shorter</a:t>
            </a:r>
            <a:r>
              <a:rPr lang="en" sz="3600">
                <a:solidFill>
                  <a:srgbClr val="FFFFFF"/>
                </a:solidFill>
              </a:rPr>
              <a:t> return policy period leads to </a:t>
            </a:r>
            <a:r>
              <a:rPr b="1" lang="en" sz="3600">
                <a:solidFill>
                  <a:srgbClr val="FFFFFF"/>
                </a:solidFill>
                <a:highlight>
                  <a:srgbClr val="38761D"/>
                </a:highlight>
              </a:rPr>
              <a:t>decreases</a:t>
            </a:r>
            <a:r>
              <a:rPr lang="en" sz="3600">
                <a:solidFill>
                  <a:srgbClr val="FFFFFF"/>
                </a:solidFill>
              </a:rPr>
              <a:t> in sales.</a:t>
            </a:r>
            <a:endParaRPr sz="3600">
              <a:solidFill>
                <a:srgbClr val="FFFFFF"/>
              </a:solidFill>
            </a:endParaRPr>
          </a:p>
          <a:p>
            <a:pPr indent="0" lvl="0" marL="457200" rtl="0" algn="l">
              <a:lnSpc>
                <a:spcPct val="90000"/>
              </a:lnSpc>
              <a:spcBef>
                <a:spcPts val="2133"/>
              </a:spcBef>
              <a:spcAft>
                <a:spcPts val="2133"/>
              </a:spcAft>
              <a:buNone/>
            </a:pPr>
            <a:r>
              <a:rPr lang="en" sz="3600">
                <a:solidFill>
                  <a:srgbClr val="FFFFFF"/>
                </a:solidFill>
              </a:rPr>
              <a:t>Our result: A </a:t>
            </a:r>
            <a:r>
              <a:rPr b="1" lang="en" sz="3600">
                <a:solidFill>
                  <a:srgbClr val="FFFFFF"/>
                </a:solidFill>
              </a:rPr>
              <a:t>shorter</a:t>
            </a:r>
            <a:r>
              <a:rPr lang="en" sz="3600">
                <a:solidFill>
                  <a:srgbClr val="FFFFFF"/>
                </a:solidFill>
              </a:rPr>
              <a:t> Return policy period leads to </a:t>
            </a:r>
            <a:r>
              <a:rPr b="1" lang="en" sz="3600">
                <a:solidFill>
                  <a:srgbClr val="FFFFFF"/>
                </a:solidFill>
                <a:highlight>
                  <a:srgbClr val="38761D"/>
                </a:highlight>
              </a:rPr>
              <a:t>increases</a:t>
            </a:r>
            <a:r>
              <a:rPr lang="en" sz="3600">
                <a:solidFill>
                  <a:srgbClr val="FFFFFF"/>
                </a:solidFill>
              </a:rPr>
              <a:t> in store sales (both for value &amp; quantity)  </a:t>
            </a:r>
            <a:endParaRPr sz="3600">
              <a:solidFill>
                <a:srgbClr val="FFFFFF"/>
              </a:solidFill>
            </a:endParaRPr>
          </a:p>
        </p:txBody>
      </p:sp>
      <p:sp>
        <p:nvSpPr>
          <p:cNvPr id="1000" name="Google Shape;1000;p90"/>
          <p:cNvSpPr/>
          <p:nvPr/>
        </p:nvSpPr>
        <p:spPr>
          <a:xfrm>
            <a:off x="0" y="815718"/>
            <a:ext cx="393600" cy="5202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91"/>
          <p:cNvSpPr txBox="1"/>
          <p:nvPr>
            <p:ph type="title"/>
          </p:nvPr>
        </p:nvSpPr>
        <p:spPr>
          <a:xfrm>
            <a:off x="415600" y="593367"/>
            <a:ext cx="113607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1"/>
          <p:cNvSpPr txBox="1"/>
          <p:nvPr>
            <p:ph idx="1" type="body"/>
          </p:nvPr>
        </p:nvSpPr>
        <p:spPr>
          <a:xfrm>
            <a:off x="415600" y="1536633"/>
            <a:ext cx="113607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08" name="Google Shape;1008;p91"/>
          <p:cNvPicPr preferRelativeResize="0"/>
          <p:nvPr/>
        </p:nvPicPr>
        <p:blipFill>
          <a:blip r:embed="rId3">
            <a:alphaModFix/>
          </a:blip>
          <a:stretch>
            <a:fillRect/>
          </a:stretch>
        </p:blipFill>
        <p:spPr>
          <a:xfrm>
            <a:off x="-50" y="0"/>
            <a:ext cx="12441493" cy="68580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92"/>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5" name="Google Shape;1015;p92"/>
          <p:cNvSpPr txBox="1"/>
          <p:nvPr>
            <p:ph idx="4294967295" type="body"/>
          </p:nvPr>
        </p:nvSpPr>
        <p:spPr>
          <a:xfrm>
            <a:off x="415600" y="1435927"/>
            <a:ext cx="11360700" cy="3513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3300">
                <a:solidFill>
                  <a:srgbClr val="FFFFFF"/>
                </a:solidFill>
              </a:rPr>
              <a:t>2. </a:t>
            </a:r>
            <a:r>
              <a:rPr lang="en" sz="3300">
                <a:solidFill>
                  <a:srgbClr val="FFFFFF"/>
                </a:solidFill>
              </a:rPr>
              <a:t>From Analysis 6,  the </a:t>
            </a:r>
            <a:r>
              <a:rPr b="1" lang="en" sz="3300">
                <a:solidFill>
                  <a:srgbClr val="FFFFFF"/>
                </a:solidFill>
              </a:rPr>
              <a:t>Physical Store’s</a:t>
            </a:r>
            <a:r>
              <a:rPr lang="en" sz="3300">
                <a:solidFill>
                  <a:srgbClr val="FFFFFF"/>
                </a:solidFill>
              </a:rPr>
              <a:t> reduction on return</a:t>
            </a:r>
            <a:r>
              <a:rPr lang="en" sz="3300">
                <a:solidFill>
                  <a:srgbClr val="FFFFFF"/>
                </a:solidFill>
              </a:rPr>
              <a:t> </a:t>
            </a:r>
            <a:r>
              <a:rPr lang="en" sz="3300">
                <a:solidFill>
                  <a:srgbClr val="FFFFFF"/>
                </a:solidFill>
              </a:rPr>
              <a:t>value and quantity outweighed the loss on sales value and quantity proportionally. However, whether the profit gain from less returns will equal or overtake the loss on sales revenue cannot be determined without further data.</a:t>
            </a:r>
            <a:endParaRPr sz="3300">
              <a:solidFill>
                <a:srgbClr val="FFFFFF"/>
              </a:solidFill>
            </a:endParaRPr>
          </a:p>
          <a:p>
            <a:pPr indent="0" lvl="0" marL="0" rtl="0" algn="l">
              <a:lnSpc>
                <a:spcPct val="100000"/>
              </a:lnSpc>
              <a:spcBef>
                <a:spcPts val="0"/>
              </a:spcBef>
              <a:spcAft>
                <a:spcPts val="0"/>
              </a:spcAft>
              <a:buNone/>
            </a:pPr>
            <a:r>
              <a:t/>
            </a:r>
            <a:endParaRPr sz="3600">
              <a:solidFill>
                <a:schemeClr val="lt1"/>
              </a:solidFill>
            </a:endParaRPr>
          </a:p>
          <a:p>
            <a:pPr indent="0" lvl="0" marL="0" rtl="0" algn="l">
              <a:lnSpc>
                <a:spcPct val="100000"/>
              </a:lnSpc>
              <a:spcBef>
                <a:spcPts val="0"/>
              </a:spcBef>
              <a:spcAft>
                <a:spcPts val="0"/>
              </a:spcAft>
              <a:buNone/>
            </a:pPr>
            <a:r>
              <a:rPr lang="en" sz="3300">
                <a:solidFill>
                  <a:schemeClr val="lt1"/>
                </a:solidFill>
              </a:rPr>
              <a:t>3. It is rarely to observe an 100% increase on sales in business; it is impossible to have less than 100% loss on values. More data is needed to further </a:t>
            </a:r>
            <a:r>
              <a:rPr lang="en" sz="3300">
                <a:solidFill>
                  <a:schemeClr val="lt1"/>
                </a:solidFill>
              </a:rPr>
              <a:t>investigate </a:t>
            </a:r>
            <a:r>
              <a:rPr lang="en" sz="3300">
                <a:solidFill>
                  <a:schemeClr val="lt1"/>
                </a:solidFill>
              </a:rPr>
              <a:t>products, including Bridal, mens, piercings / close out, events, etc.</a:t>
            </a:r>
            <a:br>
              <a:rPr lang="en" sz="3300">
                <a:solidFill>
                  <a:schemeClr val="lt1"/>
                </a:solidFill>
              </a:rPr>
            </a:br>
            <a:endParaRPr sz="3300">
              <a:solidFill>
                <a:schemeClr val="lt1"/>
              </a:solidFill>
            </a:endParaRPr>
          </a:p>
        </p:txBody>
      </p:sp>
      <p:sp>
        <p:nvSpPr>
          <p:cNvPr id="1016" name="Google Shape;1016;p92"/>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   Limitation</a:t>
            </a:r>
            <a:endParaRPr>
              <a:solidFill>
                <a:srgbClr val="FFFFFF"/>
              </a:solidFill>
            </a:endParaRPr>
          </a:p>
        </p:txBody>
      </p:sp>
      <p:sp>
        <p:nvSpPr>
          <p:cNvPr id="1017" name="Google Shape;1017;p92"/>
          <p:cNvSpPr/>
          <p:nvPr/>
        </p:nvSpPr>
        <p:spPr>
          <a:xfrm>
            <a:off x="0" y="815718"/>
            <a:ext cx="393600" cy="5202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1"/>
          <p:cNvSpPr txBox="1"/>
          <p:nvPr/>
        </p:nvSpPr>
        <p:spPr>
          <a:xfrm>
            <a:off x="2003986" y="1825546"/>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9B9A6"/>
              </a:buClr>
              <a:buSzPts val="4800"/>
              <a:buFont typeface="Arial"/>
              <a:buNone/>
            </a:pPr>
            <a:r>
              <a:rPr b="1" i="0" lang="en" sz="4800" u="none" cap="none" strike="noStrike">
                <a:solidFill>
                  <a:srgbClr val="29B9A6"/>
                </a:solidFill>
                <a:latin typeface="Arial"/>
                <a:ea typeface="Arial"/>
                <a:cs typeface="Arial"/>
                <a:sym typeface="Arial"/>
              </a:rPr>
              <a:t>01</a:t>
            </a:r>
            <a:endParaRPr/>
          </a:p>
        </p:txBody>
      </p:sp>
      <p:sp>
        <p:nvSpPr>
          <p:cNvPr id="226" name="Google Shape;226;p21"/>
          <p:cNvSpPr txBox="1"/>
          <p:nvPr/>
        </p:nvSpPr>
        <p:spPr>
          <a:xfrm>
            <a:off x="4923722" y="1825546"/>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7264"/>
              </a:buClr>
              <a:buSzPts val="4800"/>
              <a:buFont typeface="Arial"/>
              <a:buNone/>
            </a:pPr>
            <a:r>
              <a:rPr b="1" i="0" lang="en" sz="4800" u="none" cap="none" strike="noStrike">
                <a:solidFill>
                  <a:srgbClr val="F47264"/>
                </a:solidFill>
                <a:latin typeface="Arial"/>
                <a:ea typeface="Arial"/>
                <a:cs typeface="Arial"/>
                <a:sym typeface="Arial"/>
              </a:rPr>
              <a:t>02</a:t>
            </a:r>
            <a:endParaRPr/>
          </a:p>
        </p:txBody>
      </p:sp>
      <p:sp>
        <p:nvSpPr>
          <p:cNvPr id="227" name="Google Shape;227;p21"/>
          <p:cNvSpPr txBox="1"/>
          <p:nvPr/>
        </p:nvSpPr>
        <p:spPr>
          <a:xfrm>
            <a:off x="7822437" y="1825546"/>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8D35E"/>
              </a:buClr>
              <a:buSzPts val="4800"/>
              <a:buFont typeface="Arial"/>
              <a:buNone/>
            </a:pPr>
            <a:r>
              <a:rPr b="1" i="0" lang="en" sz="4800" u="none" cap="none" strike="noStrike">
                <a:solidFill>
                  <a:srgbClr val="F8D35E"/>
                </a:solidFill>
                <a:latin typeface="Arial"/>
                <a:ea typeface="Arial"/>
                <a:cs typeface="Arial"/>
                <a:sym typeface="Arial"/>
              </a:rPr>
              <a:t>03</a:t>
            </a:r>
            <a:endParaRPr/>
          </a:p>
        </p:txBody>
      </p:sp>
      <p:sp>
        <p:nvSpPr>
          <p:cNvPr id="228" name="Google Shape;228;p21"/>
          <p:cNvSpPr txBox="1"/>
          <p:nvPr/>
        </p:nvSpPr>
        <p:spPr>
          <a:xfrm>
            <a:off x="2003986" y="4061563"/>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7264"/>
              </a:buClr>
              <a:buSzPts val="4800"/>
              <a:buFont typeface="Arial"/>
              <a:buNone/>
            </a:pPr>
            <a:r>
              <a:rPr b="1" i="0" lang="en" sz="4800" u="none" cap="none" strike="noStrike">
                <a:solidFill>
                  <a:srgbClr val="F47264"/>
                </a:solidFill>
                <a:latin typeface="Arial"/>
                <a:ea typeface="Arial"/>
                <a:cs typeface="Arial"/>
                <a:sym typeface="Arial"/>
              </a:rPr>
              <a:t>06</a:t>
            </a:r>
            <a:endParaRPr/>
          </a:p>
        </p:txBody>
      </p:sp>
      <p:sp>
        <p:nvSpPr>
          <p:cNvPr id="229" name="Google Shape;229;p21"/>
          <p:cNvSpPr txBox="1"/>
          <p:nvPr/>
        </p:nvSpPr>
        <p:spPr>
          <a:xfrm>
            <a:off x="4909629" y="4061563"/>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8D35E"/>
              </a:buClr>
              <a:buSzPts val="4800"/>
              <a:buFont typeface="Arial"/>
              <a:buNone/>
            </a:pPr>
            <a:r>
              <a:rPr b="1" i="0" lang="en" sz="4800" u="none" cap="none" strike="noStrike">
                <a:solidFill>
                  <a:srgbClr val="F8D35E"/>
                </a:solidFill>
                <a:latin typeface="Arial"/>
                <a:ea typeface="Arial"/>
                <a:cs typeface="Arial"/>
                <a:sym typeface="Arial"/>
              </a:rPr>
              <a:t>05</a:t>
            </a:r>
            <a:endParaRPr/>
          </a:p>
        </p:txBody>
      </p:sp>
      <p:sp>
        <p:nvSpPr>
          <p:cNvPr id="230" name="Google Shape;230;p21"/>
          <p:cNvSpPr txBox="1"/>
          <p:nvPr/>
        </p:nvSpPr>
        <p:spPr>
          <a:xfrm>
            <a:off x="7867279" y="4061563"/>
            <a:ext cx="686100" cy="7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84CBC5"/>
              </a:buClr>
              <a:buSzPts val="4800"/>
              <a:buFont typeface="Arial"/>
              <a:buNone/>
            </a:pPr>
            <a:r>
              <a:rPr b="1" i="0" lang="en" sz="4800" u="none" cap="none" strike="noStrike">
                <a:solidFill>
                  <a:srgbClr val="84CBC5"/>
                </a:solidFill>
                <a:latin typeface="Arial"/>
                <a:ea typeface="Arial"/>
                <a:cs typeface="Arial"/>
                <a:sym typeface="Arial"/>
              </a:rPr>
              <a:t>04</a:t>
            </a:r>
            <a:endParaRPr/>
          </a:p>
        </p:txBody>
      </p:sp>
      <p:cxnSp>
        <p:nvCxnSpPr>
          <p:cNvPr id="231" name="Google Shape;231;p21"/>
          <p:cNvCxnSpPr/>
          <p:nvPr/>
        </p:nvCxnSpPr>
        <p:spPr>
          <a:xfrm>
            <a:off x="2814270" y="2171423"/>
            <a:ext cx="1958400" cy="0"/>
          </a:xfrm>
          <a:prstGeom prst="straightConnector1">
            <a:avLst/>
          </a:prstGeom>
          <a:noFill/>
          <a:ln cap="rnd" cmpd="sng" w="38100">
            <a:solidFill>
              <a:srgbClr val="29B9A6"/>
            </a:solidFill>
            <a:prstDash val="solid"/>
            <a:miter lim="800000"/>
            <a:headEnd len="med" w="med" type="oval"/>
            <a:tailEnd len="med" w="med" type="triangle"/>
          </a:ln>
        </p:spPr>
      </p:cxnSp>
      <p:cxnSp>
        <p:nvCxnSpPr>
          <p:cNvPr id="232" name="Google Shape;232;p21"/>
          <p:cNvCxnSpPr/>
          <p:nvPr/>
        </p:nvCxnSpPr>
        <p:spPr>
          <a:xfrm>
            <a:off x="5774218" y="2171423"/>
            <a:ext cx="1958400" cy="0"/>
          </a:xfrm>
          <a:prstGeom prst="straightConnector1">
            <a:avLst/>
          </a:prstGeom>
          <a:noFill/>
          <a:ln cap="rnd" cmpd="sng" w="38100">
            <a:solidFill>
              <a:srgbClr val="F47264"/>
            </a:solidFill>
            <a:prstDash val="solid"/>
            <a:miter lim="800000"/>
            <a:headEnd len="med" w="med" type="oval"/>
            <a:tailEnd len="med" w="med" type="triangle"/>
          </a:ln>
        </p:spPr>
      </p:cxnSp>
      <p:cxnSp>
        <p:nvCxnSpPr>
          <p:cNvPr id="233" name="Google Shape;233;p21"/>
          <p:cNvCxnSpPr/>
          <p:nvPr/>
        </p:nvCxnSpPr>
        <p:spPr>
          <a:xfrm>
            <a:off x="8711268" y="2171423"/>
            <a:ext cx="1958400" cy="0"/>
          </a:xfrm>
          <a:prstGeom prst="straightConnector1">
            <a:avLst/>
          </a:prstGeom>
          <a:noFill/>
          <a:ln cap="rnd" cmpd="sng" w="38100">
            <a:solidFill>
              <a:srgbClr val="F8D35E"/>
            </a:solidFill>
            <a:prstDash val="solid"/>
            <a:miter lim="800000"/>
            <a:headEnd len="med" w="med" type="oval"/>
            <a:tailEnd len="sm" w="sm" type="none"/>
          </a:ln>
        </p:spPr>
      </p:cxnSp>
      <p:cxnSp>
        <p:nvCxnSpPr>
          <p:cNvPr id="234" name="Google Shape;234;p21"/>
          <p:cNvCxnSpPr/>
          <p:nvPr/>
        </p:nvCxnSpPr>
        <p:spPr>
          <a:xfrm rot="5400000">
            <a:off x="8503653" y="2266073"/>
            <a:ext cx="2260800" cy="2071500"/>
          </a:xfrm>
          <a:prstGeom prst="bentConnector3">
            <a:avLst>
              <a:gd fmla="val 100556" name="adj1"/>
            </a:avLst>
          </a:prstGeom>
          <a:noFill/>
          <a:ln cap="flat" cmpd="sng" w="38100">
            <a:solidFill>
              <a:srgbClr val="F8D35E"/>
            </a:solidFill>
            <a:prstDash val="solid"/>
            <a:miter lim="800000"/>
            <a:headEnd len="sm" w="sm" type="none"/>
            <a:tailEnd len="med" w="med" type="triangle"/>
          </a:ln>
        </p:spPr>
      </p:cxnSp>
      <p:cxnSp>
        <p:nvCxnSpPr>
          <p:cNvPr id="235" name="Google Shape;235;p21"/>
          <p:cNvCxnSpPr/>
          <p:nvPr/>
        </p:nvCxnSpPr>
        <p:spPr>
          <a:xfrm rot="10800000">
            <a:off x="5732568" y="4432123"/>
            <a:ext cx="1958400" cy="0"/>
          </a:xfrm>
          <a:prstGeom prst="straightConnector1">
            <a:avLst/>
          </a:prstGeom>
          <a:noFill/>
          <a:ln cap="rnd" cmpd="sng" w="38100">
            <a:solidFill>
              <a:srgbClr val="84CBC5"/>
            </a:solidFill>
            <a:prstDash val="solid"/>
            <a:miter lim="800000"/>
            <a:headEnd len="med" w="med" type="oval"/>
            <a:tailEnd len="med" w="med" type="triangle"/>
          </a:ln>
        </p:spPr>
      </p:cxnSp>
      <p:cxnSp>
        <p:nvCxnSpPr>
          <p:cNvPr id="236" name="Google Shape;236;p21"/>
          <p:cNvCxnSpPr/>
          <p:nvPr/>
        </p:nvCxnSpPr>
        <p:spPr>
          <a:xfrm rot="10800000">
            <a:off x="2772620" y="4432123"/>
            <a:ext cx="1958400" cy="0"/>
          </a:xfrm>
          <a:prstGeom prst="straightConnector1">
            <a:avLst/>
          </a:prstGeom>
          <a:noFill/>
          <a:ln cap="rnd" cmpd="sng" w="38100">
            <a:solidFill>
              <a:srgbClr val="F8D35E"/>
            </a:solidFill>
            <a:prstDash val="solid"/>
            <a:miter lim="800000"/>
            <a:headEnd len="med" w="med" type="oval"/>
            <a:tailEnd len="med" w="med" type="triangle"/>
          </a:ln>
        </p:spPr>
      </p:cxnSp>
      <p:grpSp>
        <p:nvGrpSpPr>
          <p:cNvPr id="237" name="Google Shape;237;p21"/>
          <p:cNvGrpSpPr/>
          <p:nvPr/>
        </p:nvGrpSpPr>
        <p:grpSpPr>
          <a:xfrm>
            <a:off x="0" y="587118"/>
            <a:ext cx="7065700" cy="520200"/>
            <a:chOff x="-12700" y="587118"/>
            <a:chExt cx="7065700" cy="520200"/>
          </a:xfrm>
        </p:grpSpPr>
        <p:sp>
          <p:nvSpPr>
            <p:cNvPr id="238" name="Google Shape;238;p21"/>
            <p:cNvSpPr txBox="1"/>
            <p:nvPr/>
          </p:nvSpPr>
          <p:spPr>
            <a:xfrm>
              <a:off x="457200" y="600950"/>
              <a:ext cx="6595800" cy="492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Arial"/>
                <a:buNone/>
              </a:pPr>
              <a:r>
                <a:rPr lang="en" sz="4400">
                  <a:solidFill>
                    <a:schemeClr val="lt1"/>
                  </a:solidFill>
                </a:rPr>
                <a:t>     Research Questions</a:t>
              </a:r>
              <a:endParaRPr sz="4400"/>
            </a:p>
          </p:txBody>
        </p:sp>
        <p:sp>
          <p:nvSpPr>
            <p:cNvPr id="239" name="Google Shape;239;p21"/>
            <p:cNvSpPr/>
            <p:nvPr/>
          </p:nvSpPr>
          <p:spPr>
            <a:xfrm>
              <a:off x="-12700" y="587118"/>
              <a:ext cx="393600" cy="520200"/>
            </a:xfrm>
            <a:prstGeom prst="rect">
              <a:avLst/>
            </a:prstGeom>
            <a:solidFill>
              <a:srgbClr val="F472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 name="Google Shape;240;p21"/>
          <p:cNvSpPr txBox="1"/>
          <p:nvPr/>
        </p:nvSpPr>
        <p:spPr>
          <a:xfrm>
            <a:off x="1939360" y="2519017"/>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Impact </a:t>
            </a:r>
            <a:endParaRPr/>
          </a:p>
        </p:txBody>
      </p:sp>
      <p:sp>
        <p:nvSpPr>
          <p:cNvPr id="241" name="Google Shape;241;p21"/>
          <p:cNvSpPr txBox="1"/>
          <p:nvPr/>
        </p:nvSpPr>
        <p:spPr>
          <a:xfrm>
            <a:off x="1939360" y="2874496"/>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Online Sales</a:t>
            </a:r>
            <a:endParaRPr/>
          </a:p>
        </p:txBody>
      </p:sp>
      <p:sp>
        <p:nvSpPr>
          <p:cNvPr id="242" name="Google Shape;242;p21"/>
          <p:cNvSpPr txBox="1"/>
          <p:nvPr/>
        </p:nvSpPr>
        <p:spPr>
          <a:xfrm>
            <a:off x="4927760" y="2519017"/>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Impact</a:t>
            </a:r>
            <a:endParaRPr/>
          </a:p>
        </p:txBody>
      </p:sp>
      <p:sp>
        <p:nvSpPr>
          <p:cNvPr id="243" name="Google Shape;243;p21"/>
          <p:cNvSpPr txBox="1"/>
          <p:nvPr/>
        </p:nvSpPr>
        <p:spPr>
          <a:xfrm>
            <a:off x="7843458" y="2519017"/>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Impact</a:t>
            </a:r>
            <a:endParaRPr/>
          </a:p>
        </p:txBody>
      </p:sp>
      <p:sp>
        <p:nvSpPr>
          <p:cNvPr id="244" name="Google Shape;244;p21"/>
          <p:cNvSpPr txBox="1"/>
          <p:nvPr/>
        </p:nvSpPr>
        <p:spPr>
          <a:xfrm>
            <a:off x="4927760" y="2874496"/>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Store Sales</a:t>
            </a:r>
            <a:endParaRPr/>
          </a:p>
        </p:txBody>
      </p:sp>
      <p:sp>
        <p:nvSpPr>
          <p:cNvPr id="245" name="Google Shape;245;p21"/>
          <p:cNvSpPr txBox="1"/>
          <p:nvPr/>
        </p:nvSpPr>
        <p:spPr>
          <a:xfrm>
            <a:off x="7843458" y="2874496"/>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Online Returns</a:t>
            </a:r>
            <a:endParaRPr/>
          </a:p>
        </p:txBody>
      </p:sp>
      <p:sp>
        <p:nvSpPr>
          <p:cNvPr id="246" name="Google Shape;246;p21"/>
          <p:cNvSpPr txBox="1"/>
          <p:nvPr/>
        </p:nvSpPr>
        <p:spPr>
          <a:xfrm>
            <a:off x="1939360" y="4722263"/>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Category</a:t>
            </a:r>
            <a:endParaRPr/>
          </a:p>
        </p:txBody>
      </p:sp>
      <p:sp>
        <p:nvSpPr>
          <p:cNvPr id="247" name="Google Shape;247;p21"/>
          <p:cNvSpPr txBox="1"/>
          <p:nvPr/>
        </p:nvSpPr>
        <p:spPr>
          <a:xfrm>
            <a:off x="1939360" y="5077742"/>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Impact across product categories</a:t>
            </a:r>
            <a:endParaRPr/>
          </a:p>
        </p:txBody>
      </p:sp>
      <p:sp>
        <p:nvSpPr>
          <p:cNvPr id="248" name="Google Shape;248;p21"/>
          <p:cNvSpPr txBox="1"/>
          <p:nvPr/>
        </p:nvSpPr>
        <p:spPr>
          <a:xfrm>
            <a:off x="4927760" y="4722263"/>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Difference</a:t>
            </a:r>
            <a:endParaRPr/>
          </a:p>
        </p:txBody>
      </p:sp>
      <p:sp>
        <p:nvSpPr>
          <p:cNvPr id="249" name="Google Shape;249;p21"/>
          <p:cNvSpPr txBox="1"/>
          <p:nvPr/>
        </p:nvSpPr>
        <p:spPr>
          <a:xfrm>
            <a:off x="7843458" y="4722263"/>
            <a:ext cx="1666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000">
                <a:solidFill>
                  <a:schemeClr val="lt1"/>
                </a:solidFill>
              </a:rPr>
              <a:t>Impact</a:t>
            </a:r>
            <a:endParaRPr/>
          </a:p>
        </p:txBody>
      </p:sp>
      <p:sp>
        <p:nvSpPr>
          <p:cNvPr id="250" name="Google Shape;250;p21"/>
          <p:cNvSpPr txBox="1"/>
          <p:nvPr/>
        </p:nvSpPr>
        <p:spPr>
          <a:xfrm>
            <a:off x="4927760" y="5077742"/>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Sales &amp; Returns</a:t>
            </a:r>
            <a:endParaRPr/>
          </a:p>
        </p:txBody>
      </p:sp>
      <p:sp>
        <p:nvSpPr>
          <p:cNvPr id="251" name="Google Shape;251;p21"/>
          <p:cNvSpPr txBox="1"/>
          <p:nvPr/>
        </p:nvSpPr>
        <p:spPr>
          <a:xfrm>
            <a:off x="7843458" y="5077742"/>
            <a:ext cx="2248800" cy="7326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None/>
            </a:pPr>
            <a:r>
              <a:rPr lang="en" sz="1600">
                <a:solidFill>
                  <a:schemeClr val="lt1"/>
                </a:solidFill>
              </a:rPr>
              <a:t>Store Returns</a:t>
            </a:r>
            <a:endParaRPr/>
          </a:p>
        </p:txBody>
      </p: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ppt_w</p:attrName>
                                        </p:attrNameLst>
                                      </p:cBhvr>
                                      <p:tavLst>
                                        <p:tav fmla="" tm="0">
                                          <p:val>
                                            <p:strVal val="0"/>
                                          </p:val>
                                        </p:tav>
                                        <p:tav fmla="" tm="100000">
                                          <p:val>
                                            <p:strVal val="#ppt_w"/>
                                          </p:val>
                                        </p:tav>
                                      </p:tavLst>
                                    </p:anim>
                                    <p:anim calcmode="lin" valueType="num">
                                      <p:cBhvr additive="base">
                                        <p:cTn dur="500"/>
                                        <p:tgtEl>
                                          <p:spTgt spid="2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ppt_w</p:attrName>
                                        </p:attrNameLst>
                                      </p:cBhvr>
                                      <p:tavLst>
                                        <p:tav fmla="" tm="0">
                                          <p:val>
                                            <p:strVal val="0"/>
                                          </p:val>
                                        </p:tav>
                                        <p:tav fmla="" tm="100000">
                                          <p:val>
                                            <p:strVal val="#ppt_w"/>
                                          </p:val>
                                        </p:tav>
                                      </p:tavLst>
                                    </p:anim>
                                    <p:anim calcmode="lin" valueType="num">
                                      <p:cBhvr additive="base">
                                        <p:cTn dur="500"/>
                                        <p:tgtEl>
                                          <p:spTgt spid="2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500"/>
                                        <p:tgtEl>
                                          <p:spTgt spid="229"/>
                                        </p:tgtEl>
                                        <p:attrNameLst>
                                          <p:attrName>ppt_w</p:attrName>
                                        </p:attrNameLst>
                                      </p:cBhvr>
                                      <p:tavLst>
                                        <p:tav fmla="" tm="0">
                                          <p:val>
                                            <p:strVal val="0"/>
                                          </p:val>
                                        </p:tav>
                                        <p:tav fmla="" tm="100000">
                                          <p:val>
                                            <p:strVal val="#ppt_w"/>
                                          </p:val>
                                        </p:tav>
                                      </p:tavLst>
                                    </p:anim>
                                    <p:anim calcmode="lin" valueType="num">
                                      <p:cBhvr additive="base">
                                        <p:cTn dur="500"/>
                                        <p:tgtEl>
                                          <p:spTgt spid="2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25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ppt_w</p:attrName>
                                        </p:attrNameLst>
                                      </p:cBhvr>
                                      <p:tavLst>
                                        <p:tav fmla="" tm="0">
                                          <p:val>
                                            <p:strVal val="0"/>
                                          </p:val>
                                        </p:tav>
                                        <p:tav fmla="" tm="100000">
                                          <p:val>
                                            <p:strVal val="#ppt_w"/>
                                          </p:val>
                                        </p:tav>
                                      </p:tavLst>
                                    </p:anim>
                                    <p:anim calcmode="lin" valueType="num">
                                      <p:cBhvr additive="base">
                                        <p:cTn dur="500"/>
                                        <p:tgtEl>
                                          <p:spTgt spid="22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150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93"/>
          <p:cNvSpPr txBox="1"/>
          <p:nvPr/>
        </p:nvSpPr>
        <p:spPr>
          <a:xfrm>
            <a:off x="4644488" y="508609"/>
            <a:ext cx="3103500" cy="677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4400"/>
              <a:buFont typeface="Arial"/>
              <a:buNone/>
            </a:pPr>
            <a:r>
              <a:rPr b="1" lang="en" sz="4400">
                <a:solidFill>
                  <a:schemeClr val="lt1"/>
                </a:solidFill>
                <a:latin typeface="Arial"/>
                <a:ea typeface="Arial"/>
                <a:cs typeface="Arial"/>
                <a:sym typeface="Arial"/>
              </a:rPr>
              <a:t>CONTENTS</a:t>
            </a:r>
            <a:endParaRPr b="1" sz="4400">
              <a:solidFill>
                <a:schemeClr val="lt1"/>
              </a:solidFill>
              <a:latin typeface="Arial"/>
              <a:ea typeface="Arial"/>
              <a:cs typeface="Arial"/>
              <a:sym typeface="Arial"/>
            </a:endParaRPr>
          </a:p>
        </p:txBody>
      </p:sp>
      <p:cxnSp>
        <p:nvCxnSpPr>
          <p:cNvPr id="1023" name="Google Shape;1023;p93"/>
          <p:cNvCxnSpPr/>
          <p:nvPr/>
        </p:nvCxnSpPr>
        <p:spPr>
          <a:xfrm>
            <a:off x="3669596" y="1185717"/>
            <a:ext cx="5053200" cy="0"/>
          </a:xfrm>
          <a:prstGeom prst="straightConnector1">
            <a:avLst/>
          </a:prstGeom>
          <a:noFill/>
          <a:ln cap="flat" cmpd="sng" w="9525">
            <a:solidFill>
              <a:schemeClr val="lt1"/>
            </a:solidFill>
            <a:prstDash val="solid"/>
            <a:miter lim="800000"/>
            <a:headEnd len="sm" w="sm" type="none"/>
            <a:tailEnd len="sm" w="sm" type="none"/>
          </a:ln>
        </p:spPr>
      </p:cxnSp>
      <p:sp>
        <p:nvSpPr>
          <p:cNvPr id="1024" name="Google Shape;1024;p93"/>
          <p:cNvSpPr txBox="1"/>
          <p:nvPr/>
        </p:nvSpPr>
        <p:spPr>
          <a:xfrm>
            <a:off x="2376887" y="2183370"/>
            <a:ext cx="1641600" cy="1769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4CBC5"/>
              </a:buClr>
              <a:buSzPts val="11500"/>
              <a:buFont typeface="Arial"/>
              <a:buNone/>
            </a:pPr>
            <a:r>
              <a:rPr b="1" lang="en" sz="11500">
                <a:solidFill>
                  <a:srgbClr val="84CBC5"/>
                </a:solidFill>
                <a:latin typeface="Arial"/>
                <a:ea typeface="Arial"/>
                <a:cs typeface="Arial"/>
                <a:sym typeface="Arial"/>
              </a:rPr>
              <a:t>04</a:t>
            </a:r>
            <a:endParaRPr b="1" i="0" sz="11500" u="none" cap="none" strike="noStrike">
              <a:solidFill>
                <a:srgbClr val="84CBC5"/>
              </a:solidFill>
              <a:latin typeface="Arial"/>
              <a:ea typeface="Arial"/>
              <a:cs typeface="Arial"/>
              <a:sym typeface="Arial"/>
            </a:endParaRPr>
          </a:p>
        </p:txBody>
      </p:sp>
      <p:sp>
        <p:nvSpPr>
          <p:cNvPr id="1025" name="Google Shape;1025;p93"/>
          <p:cNvSpPr txBox="1"/>
          <p:nvPr/>
        </p:nvSpPr>
        <p:spPr>
          <a:xfrm>
            <a:off x="3960811" y="2976522"/>
            <a:ext cx="3887700" cy="708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 sz="4000">
                <a:solidFill>
                  <a:schemeClr val="lt1"/>
                </a:solidFill>
              </a:rPr>
              <a:t>Appendix</a:t>
            </a:r>
            <a:endParaRPr/>
          </a:p>
        </p:txBody>
      </p:sp>
      <p:sp>
        <p:nvSpPr>
          <p:cNvPr id="1026" name="Google Shape;1026;p93"/>
          <p:cNvSpPr txBox="1"/>
          <p:nvPr/>
        </p:nvSpPr>
        <p:spPr>
          <a:xfrm>
            <a:off x="3960811" y="2483453"/>
            <a:ext cx="23712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3200">
                <a:solidFill>
                  <a:schemeClr val="lt1"/>
                </a:solidFill>
                <a:latin typeface="Arial"/>
                <a:ea typeface="Arial"/>
                <a:cs typeface="Arial"/>
                <a:sym typeface="Arial"/>
              </a:rPr>
              <a:t>Part Four</a:t>
            </a:r>
            <a:endParaRPr b="1" i="1" sz="3200">
              <a:solidFill>
                <a:schemeClr val="lt1"/>
              </a:solidFill>
              <a:latin typeface="Arial"/>
              <a:ea typeface="Arial"/>
              <a:cs typeface="Arial"/>
              <a:sym typeface="Arial"/>
            </a:endParaRPr>
          </a:p>
        </p:txBody>
      </p:sp>
      <p:grpSp>
        <p:nvGrpSpPr>
          <p:cNvPr id="1027" name="Google Shape;1027;p93"/>
          <p:cNvGrpSpPr/>
          <p:nvPr/>
        </p:nvGrpSpPr>
        <p:grpSpPr>
          <a:xfrm rot="-9708471">
            <a:off x="7788839" y="2242927"/>
            <a:ext cx="3207463" cy="2301571"/>
            <a:chOff x="888974" y="457822"/>
            <a:chExt cx="3207513" cy="2301607"/>
          </a:xfrm>
        </p:grpSpPr>
        <p:sp>
          <p:nvSpPr>
            <p:cNvPr id="1028" name="Google Shape;1028;p93"/>
            <p:cNvSpPr/>
            <p:nvPr/>
          </p:nvSpPr>
          <p:spPr>
            <a:xfrm rot="-2656279">
              <a:off x="2822885" y="2021249"/>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29" name="Google Shape;1029;p93"/>
            <p:cNvSpPr/>
            <p:nvPr/>
          </p:nvSpPr>
          <p:spPr>
            <a:xfrm rot="3677155">
              <a:off x="2802283" y="1181913"/>
              <a:ext cx="397137" cy="342356"/>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30" name="Google Shape;1030;p93"/>
            <p:cNvSpPr/>
            <p:nvPr/>
          </p:nvSpPr>
          <p:spPr>
            <a:xfrm rot="9481152">
              <a:off x="3485987" y="2487818"/>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31" name="Google Shape;1031;p93"/>
            <p:cNvSpPr/>
            <p:nvPr/>
          </p:nvSpPr>
          <p:spPr>
            <a:xfrm rot="1020870">
              <a:off x="1218190" y="749232"/>
              <a:ext cx="945274" cy="814788"/>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32" name="Google Shape;1032;p93"/>
            <p:cNvSpPr/>
            <p:nvPr/>
          </p:nvSpPr>
          <p:spPr>
            <a:xfrm rot="1020941">
              <a:off x="1105468" y="607676"/>
              <a:ext cx="1175874" cy="1013693"/>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33" name="Google Shape;1033;p93"/>
            <p:cNvSpPr/>
            <p:nvPr/>
          </p:nvSpPr>
          <p:spPr>
            <a:xfrm rot="-2782592">
              <a:off x="912726" y="1383930"/>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93"/>
            <p:cNvSpPr/>
            <p:nvPr/>
          </p:nvSpPr>
          <p:spPr>
            <a:xfrm rot="-2782592">
              <a:off x="1788986" y="565759"/>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p93"/>
            <p:cNvSpPr/>
            <p:nvPr/>
          </p:nvSpPr>
          <p:spPr>
            <a:xfrm rot="-2782592">
              <a:off x="2041033" y="1708205"/>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36" name="Google Shape;1036;p93"/>
            <p:cNvGrpSpPr/>
            <p:nvPr/>
          </p:nvGrpSpPr>
          <p:grpSpPr>
            <a:xfrm rot="8977039">
              <a:off x="3549600" y="1965564"/>
              <a:ext cx="483070" cy="383527"/>
              <a:chOff x="2780377" y="1204811"/>
              <a:chExt cx="1005861" cy="798590"/>
            </a:xfrm>
          </p:grpSpPr>
          <p:sp>
            <p:nvSpPr>
              <p:cNvPr id="1037" name="Google Shape;1037;p93"/>
              <p:cNvSpPr/>
              <p:nvPr/>
            </p:nvSpPr>
            <p:spPr>
              <a:xfrm rot="-2656279">
                <a:off x="2822885" y="1265221"/>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1038" name="Google Shape;1038;p93"/>
              <p:cNvSpPr/>
              <p:nvPr/>
            </p:nvSpPr>
            <p:spPr>
              <a:xfrm rot="9481152">
                <a:off x="3485987" y="1731790"/>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grpSp>
      </p:grpSp>
      <p:cxnSp>
        <p:nvCxnSpPr>
          <p:cNvPr id="1039" name="Google Shape;1039;p93"/>
          <p:cNvCxnSpPr/>
          <p:nvPr/>
        </p:nvCxnSpPr>
        <p:spPr>
          <a:xfrm rot="10800000">
            <a:off x="145" y="4110074"/>
            <a:ext cx="6331800" cy="0"/>
          </a:xfrm>
          <a:prstGeom prst="straightConnector1">
            <a:avLst/>
          </a:prstGeom>
          <a:noFill/>
          <a:ln cap="sq" cmpd="sng" w="19050">
            <a:solidFill>
              <a:srgbClr val="84CBC5"/>
            </a:solidFill>
            <a:prstDash val="solid"/>
            <a:miter lim="800000"/>
            <a:headEnd len="med" w="med" type="oval"/>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39"/>
                                        </p:tgtEl>
                                        <p:attrNameLst>
                                          <p:attrName>style.visibility</p:attrName>
                                        </p:attrNameLst>
                                      </p:cBhvr>
                                      <p:to>
                                        <p:strVal val="visible"/>
                                      </p:to>
                                    </p:set>
                                    <p:anim calcmode="lin" valueType="num">
                                      <p:cBhvr additive="base">
                                        <p:cTn dur="500"/>
                                        <p:tgtEl>
                                          <p:spTgt spid="10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94"/>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Appendix </a:t>
            </a:r>
            <a:r>
              <a:rPr lang="en">
                <a:solidFill>
                  <a:srgbClr val="FFFFFF"/>
                </a:solidFill>
              </a:rPr>
              <a:t>1 - Online Sales</a:t>
            </a:r>
            <a:endParaRPr>
              <a:solidFill>
                <a:srgbClr val="FFFFFF"/>
              </a:solidFill>
            </a:endParaRPr>
          </a:p>
        </p:txBody>
      </p:sp>
      <p:sp>
        <p:nvSpPr>
          <p:cNvPr id="1046" name="Google Shape;1046;p94"/>
          <p:cNvSpPr txBox="1"/>
          <p:nvPr>
            <p:ph idx="4294967295" type="body"/>
          </p:nvPr>
        </p:nvSpPr>
        <p:spPr>
          <a:xfrm>
            <a:off x="2092000" y="12318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2133"/>
              </a:spcAft>
              <a:buClr>
                <a:schemeClr val="dk1"/>
              </a:buClr>
              <a:buSzPts val="1800"/>
              <a:buNone/>
            </a:pPr>
            <a:r>
              <a:rPr b="1" lang="en" sz="2000">
                <a:solidFill>
                  <a:srgbClr val="FFFFFF"/>
                </a:solidFill>
                <a:latin typeface="Arial"/>
                <a:ea typeface="Arial"/>
                <a:cs typeface="Arial"/>
                <a:sym typeface="Arial"/>
              </a:rPr>
              <a:t>Online sales value</a:t>
            </a:r>
            <a:endParaRPr b="1" sz="2000">
              <a:solidFill>
                <a:srgbClr val="FFFFFF"/>
              </a:solidFill>
              <a:latin typeface="Arial"/>
              <a:ea typeface="Arial"/>
              <a:cs typeface="Arial"/>
              <a:sym typeface="Arial"/>
            </a:endParaRPr>
          </a:p>
        </p:txBody>
      </p:sp>
      <p:pic>
        <p:nvPicPr>
          <p:cNvPr id="1047" name="Google Shape;1047;p94"/>
          <p:cNvPicPr preferRelativeResize="0"/>
          <p:nvPr/>
        </p:nvPicPr>
        <p:blipFill>
          <a:blip r:embed="rId3">
            <a:alphaModFix/>
          </a:blip>
          <a:stretch>
            <a:fillRect/>
          </a:stretch>
        </p:blipFill>
        <p:spPr>
          <a:xfrm>
            <a:off x="1547100" y="1747950"/>
            <a:ext cx="3536550" cy="4792035"/>
          </a:xfrm>
          <a:prstGeom prst="rect">
            <a:avLst/>
          </a:prstGeom>
          <a:noFill/>
          <a:ln>
            <a:noFill/>
          </a:ln>
        </p:spPr>
      </p:pic>
      <p:pic>
        <p:nvPicPr>
          <p:cNvPr id="1048" name="Google Shape;1048;p94"/>
          <p:cNvPicPr preferRelativeResize="0"/>
          <p:nvPr/>
        </p:nvPicPr>
        <p:blipFill>
          <a:blip r:embed="rId4">
            <a:alphaModFix/>
          </a:blip>
          <a:stretch>
            <a:fillRect/>
          </a:stretch>
        </p:blipFill>
        <p:spPr>
          <a:xfrm>
            <a:off x="7137400" y="1732800"/>
            <a:ext cx="3536550" cy="4802625"/>
          </a:xfrm>
          <a:prstGeom prst="rect">
            <a:avLst/>
          </a:prstGeom>
          <a:noFill/>
          <a:ln>
            <a:noFill/>
          </a:ln>
        </p:spPr>
      </p:pic>
      <p:sp>
        <p:nvSpPr>
          <p:cNvPr id="1049" name="Google Shape;1049;p94"/>
          <p:cNvSpPr txBox="1"/>
          <p:nvPr/>
        </p:nvSpPr>
        <p:spPr>
          <a:xfrm>
            <a:off x="7461000" y="1264350"/>
            <a:ext cx="75921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Online sales quantity</a:t>
            </a:r>
            <a:endParaRPr b="1" sz="2000">
              <a:solidFill>
                <a:srgbClr val="FFFFFF"/>
              </a:solidFill>
            </a:endParaRPr>
          </a:p>
        </p:txBody>
      </p:sp>
      <p:sp>
        <p:nvSpPr>
          <p:cNvPr id="1050" name="Google Shape;1050;p94"/>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pic>
        <p:nvPicPr>
          <p:cNvPr id="1056" name="Google Shape;1056;p95"/>
          <p:cNvPicPr preferRelativeResize="0"/>
          <p:nvPr/>
        </p:nvPicPr>
        <p:blipFill>
          <a:blip r:embed="rId3">
            <a:alphaModFix/>
          </a:blip>
          <a:stretch>
            <a:fillRect/>
          </a:stretch>
        </p:blipFill>
        <p:spPr>
          <a:xfrm>
            <a:off x="3566875" y="1821625"/>
            <a:ext cx="5058250" cy="4796900"/>
          </a:xfrm>
          <a:prstGeom prst="rect">
            <a:avLst/>
          </a:prstGeom>
          <a:noFill/>
          <a:ln>
            <a:noFill/>
          </a:ln>
        </p:spPr>
      </p:pic>
      <p:sp>
        <p:nvSpPr>
          <p:cNvPr id="1057" name="Google Shape;1057;p95"/>
          <p:cNvSpPr txBox="1"/>
          <p:nvPr>
            <p:ph idx="4294967295" type="body"/>
          </p:nvPr>
        </p:nvSpPr>
        <p:spPr>
          <a:xfrm>
            <a:off x="4797450" y="1335925"/>
            <a:ext cx="2597100" cy="6006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2133"/>
              </a:spcAft>
              <a:buClr>
                <a:schemeClr val="dk1"/>
              </a:buClr>
              <a:buSzPts val="1800"/>
              <a:buNone/>
            </a:pPr>
            <a:r>
              <a:rPr b="1" lang="en" sz="2000">
                <a:solidFill>
                  <a:srgbClr val="FFFFFF"/>
                </a:solidFill>
                <a:latin typeface="Arial"/>
                <a:ea typeface="Arial"/>
                <a:cs typeface="Arial"/>
                <a:sym typeface="Arial"/>
              </a:rPr>
              <a:t>Online return value</a:t>
            </a:r>
            <a:endParaRPr b="1" sz="2000">
              <a:solidFill>
                <a:srgbClr val="FFFFFF"/>
              </a:solidFill>
              <a:latin typeface="Arial"/>
              <a:ea typeface="Arial"/>
              <a:cs typeface="Arial"/>
              <a:sym typeface="Arial"/>
            </a:endParaRPr>
          </a:p>
        </p:txBody>
      </p:sp>
      <p:sp>
        <p:nvSpPr>
          <p:cNvPr id="1058" name="Google Shape;1058;p95"/>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Appendix 2 - Online Return</a:t>
            </a:r>
            <a:endParaRPr>
              <a:solidFill>
                <a:srgbClr val="FFFFFF"/>
              </a:solidFill>
            </a:endParaRPr>
          </a:p>
        </p:txBody>
      </p:sp>
      <p:sp>
        <p:nvSpPr>
          <p:cNvPr id="1059" name="Google Shape;1059;p95"/>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pic>
        <p:nvPicPr>
          <p:cNvPr id="1065" name="Google Shape;1065;p96"/>
          <p:cNvPicPr preferRelativeResize="0"/>
          <p:nvPr/>
        </p:nvPicPr>
        <p:blipFill>
          <a:blip r:embed="rId3">
            <a:alphaModFix/>
          </a:blip>
          <a:stretch>
            <a:fillRect/>
          </a:stretch>
        </p:blipFill>
        <p:spPr>
          <a:xfrm>
            <a:off x="1237800" y="1808250"/>
            <a:ext cx="4365099" cy="4715700"/>
          </a:xfrm>
          <a:prstGeom prst="rect">
            <a:avLst/>
          </a:prstGeom>
          <a:noFill/>
          <a:ln>
            <a:noFill/>
          </a:ln>
        </p:spPr>
      </p:pic>
      <p:sp>
        <p:nvSpPr>
          <p:cNvPr id="1066" name="Google Shape;1066;p96"/>
          <p:cNvSpPr txBox="1"/>
          <p:nvPr/>
        </p:nvSpPr>
        <p:spPr>
          <a:xfrm>
            <a:off x="1975100" y="1356875"/>
            <a:ext cx="28905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BM Store Sales Value</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sp>
        <p:nvSpPr>
          <p:cNvPr id="1067" name="Google Shape;1067;p96"/>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Appendix 3 - Store </a:t>
            </a:r>
            <a:r>
              <a:rPr lang="en">
                <a:solidFill>
                  <a:srgbClr val="FFFFFF"/>
                </a:solidFill>
              </a:rPr>
              <a:t>Sales</a:t>
            </a:r>
            <a:endParaRPr>
              <a:solidFill>
                <a:srgbClr val="FFFFFF"/>
              </a:solidFill>
            </a:endParaRPr>
          </a:p>
        </p:txBody>
      </p:sp>
      <p:sp>
        <p:nvSpPr>
          <p:cNvPr id="1068" name="Google Shape;1068;p96"/>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9" name="Google Shape;1069;p96"/>
          <p:cNvPicPr preferRelativeResize="0"/>
          <p:nvPr/>
        </p:nvPicPr>
        <p:blipFill>
          <a:blip r:embed="rId4">
            <a:alphaModFix/>
          </a:blip>
          <a:stretch>
            <a:fillRect/>
          </a:stretch>
        </p:blipFill>
        <p:spPr>
          <a:xfrm>
            <a:off x="6735250" y="1808250"/>
            <a:ext cx="3783375" cy="4715701"/>
          </a:xfrm>
          <a:prstGeom prst="rect">
            <a:avLst/>
          </a:prstGeom>
          <a:noFill/>
          <a:ln>
            <a:noFill/>
          </a:ln>
        </p:spPr>
      </p:pic>
      <p:sp>
        <p:nvSpPr>
          <p:cNvPr id="1070" name="Google Shape;1070;p96"/>
          <p:cNvSpPr txBox="1"/>
          <p:nvPr/>
        </p:nvSpPr>
        <p:spPr>
          <a:xfrm>
            <a:off x="6656175" y="1668650"/>
            <a:ext cx="75921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6"/>
          <p:cNvSpPr txBox="1"/>
          <p:nvPr/>
        </p:nvSpPr>
        <p:spPr>
          <a:xfrm>
            <a:off x="7057186" y="1238675"/>
            <a:ext cx="31395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BM Store Sales Quantity</a:t>
            </a:r>
            <a:endParaRPr b="1" sz="2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97"/>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800"/>
              <a:buFont typeface="Calibri"/>
              <a:buNone/>
            </a:pPr>
            <a:r>
              <a:rPr lang="en">
                <a:solidFill>
                  <a:srgbClr val="FFFFFF"/>
                </a:solidFill>
              </a:rPr>
              <a:t>Appendix 4 - Store Return</a:t>
            </a:r>
            <a:endParaRPr>
              <a:solidFill>
                <a:srgbClr val="FFFFFF"/>
              </a:solidFill>
            </a:endParaRPr>
          </a:p>
        </p:txBody>
      </p:sp>
      <p:sp>
        <p:nvSpPr>
          <p:cNvPr id="1078" name="Google Shape;1078;p97"/>
          <p:cNvSpPr/>
          <p:nvPr/>
        </p:nvSpPr>
        <p:spPr>
          <a:xfrm>
            <a:off x="0" y="815718"/>
            <a:ext cx="393600" cy="520200"/>
          </a:xfrm>
          <a:prstGeom prst="rect">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79" name="Google Shape;1079;p97"/>
          <p:cNvPicPr preferRelativeResize="0"/>
          <p:nvPr/>
        </p:nvPicPr>
        <p:blipFill>
          <a:blip r:embed="rId3">
            <a:alphaModFix/>
          </a:blip>
          <a:stretch>
            <a:fillRect/>
          </a:stretch>
        </p:blipFill>
        <p:spPr>
          <a:xfrm>
            <a:off x="1205075" y="1853275"/>
            <a:ext cx="4586225" cy="4715701"/>
          </a:xfrm>
          <a:prstGeom prst="rect">
            <a:avLst/>
          </a:prstGeom>
          <a:noFill/>
          <a:ln>
            <a:noFill/>
          </a:ln>
        </p:spPr>
      </p:pic>
      <p:sp>
        <p:nvSpPr>
          <p:cNvPr id="1080" name="Google Shape;1080;p97"/>
          <p:cNvSpPr txBox="1"/>
          <p:nvPr/>
        </p:nvSpPr>
        <p:spPr>
          <a:xfrm>
            <a:off x="2005838" y="1424875"/>
            <a:ext cx="29847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BM Store Return Value</a:t>
            </a:r>
            <a:endParaRPr b="1" sz="2000">
              <a:solidFill>
                <a:srgbClr val="FFFFFF"/>
              </a:solidFill>
            </a:endParaRPr>
          </a:p>
        </p:txBody>
      </p:sp>
      <p:pic>
        <p:nvPicPr>
          <p:cNvPr id="1081" name="Google Shape;1081;p97"/>
          <p:cNvPicPr preferRelativeResize="0"/>
          <p:nvPr/>
        </p:nvPicPr>
        <p:blipFill>
          <a:blip r:embed="rId4">
            <a:alphaModFix/>
          </a:blip>
          <a:stretch>
            <a:fillRect/>
          </a:stretch>
        </p:blipFill>
        <p:spPr>
          <a:xfrm>
            <a:off x="7128600" y="1853275"/>
            <a:ext cx="3538150" cy="4715701"/>
          </a:xfrm>
          <a:prstGeom prst="rect">
            <a:avLst/>
          </a:prstGeom>
          <a:noFill/>
          <a:ln>
            <a:noFill/>
          </a:ln>
        </p:spPr>
      </p:pic>
      <p:sp>
        <p:nvSpPr>
          <p:cNvPr id="1082" name="Google Shape;1082;p97"/>
          <p:cNvSpPr txBox="1"/>
          <p:nvPr/>
        </p:nvSpPr>
        <p:spPr>
          <a:xfrm>
            <a:off x="7288125" y="1424875"/>
            <a:ext cx="75921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BM Store return quantity</a:t>
            </a:r>
            <a:endParaRPr b="1" sz="20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pic>
        <p:nvPicPr>
          <p:cNvPr id="1088" name="Google Shape;1088;p98"/>
          <p:cNvPicPr preferRelativeResize="0"/>
          <p:nvPr/>
        </p:nvPicPr>
        <p:blipFill>
          <a:blip r:embed="rId3">
            <a:alphaModFix/>
          </a:blip>
          <a:stretch>
            <a:fillRect/>
          </a:stretch>
        </p:blipFill>
        <p:spPr>
          <a:xfrm>
            <a:off x="666750" y="1989125"/>
            <a:ext cx="8195201" cy="2904275"/>
          </a:xfrm>
          <a:prstGeom prst="rect">
            <a:avLst/>
          </a:prstGeom>
          <a:noFill/>
          <a:ln>
            <a:noFill/>
          </a:ln>
        </p:spPr>
      </p:pic>
      <p:pic>
        <p:nvPicPr>
          <p:cNvPr id="1089" name="Google Shape;1089;p98"/>
          <p:cNvPicPr preferRelativeResize="0"/>
          <p:nvPr/>
        </p:nvPicPr>
        <p:blipFill>
          <a:blip r:embed="rId4">
            <a:alphaModFix/>
          </a:blip>
          <a:stretch>
            <a:fillRect/>
          </a:stretch>
        </p:blipFill>
        <p:spPr>
          <a:xfrm>
            <a:off x="10471050" y="220675"/>
            <a:ext cx="1391400" cy="125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2"/>
          <p:cNvSpPr txBox="1"/>
          <p:nvPr/>
        </p:nvSpPr>
        <p:spPr>
          <a:xfrm>
            <a:off x="4644488" y="508609"/>
            <a:ext cx="3103500" cy="677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4400"/>
              <a:buFont typeface="Arial"/>
              <a:buNone/>
            </a:pPr>
            <a:r>
              <a:rPr b="1" lang="en" sz="4400">
                <a:solidFill>
                  <a:schemeClr val="lt1"/>
                </a:solidFill>
                <a:latin typeface="Arial"/>
                <a:ea typeface="Arial"/>
                <a:cs typeface="Arial"/>
                <a:sym typeface="Arial"/>
              </a:rPr>
              <a:t>CONTENTS</a:t>
            </a:r>
            <a:endParaRPr b="1" sz="4400">
              <a:solidFill>
                <a:schemeClr val="lt1"/>
              </a:solidFill>
              <a:latin typeface="Arial"/>
              <a:ea typeface="Arial"/>
              <a:cs typeface="Arial"/>
              <a:sym typeface="Arial"/>
            </a:endParaRPr>
          </a:p>
        </p:txBody>
      </p:sp>
      <p:cxnSp>
        <p:nvCxnSpPr>
          <p:cNvPr id="257" name="Google Shape;257;p22"/>
          <p:cNvCxnSpPr/>
          <p:nvPr/>
        </p:nvCxnSpPr>
        <p:spPr>
          <a:xfrm>
            <a:off x="3669596" y="1185717"/>
            <a:ext cx="5053200" cy="0"/>
          </a:xfrm>
          <a:prstGeom prst="straightConnector1">
            <a:avLst/>
          </a:prstGeom>
          <a:noFill/>
          <a:ln cap="flat" cmpd="sng" w="9525">
            <a:solidFill>
              <a:schemeClr val="lt1"/>
            </a:solidFill>
            <a:prstDash val="solid"/>
            <a:miter lim="800000"/>
            <a:headEnd len="sm" w="sm" type="none"/>
            <a:tailEnd len="sm" w="sm" type="none"/>
          </a:ln>
        </p:spPr>
      </p:cxnSp>
      <p:sp>
        <p:nvSpPr>
          <p:cNvPr id="258" name="Google Shape;258;p22"/>
          <p:cNvSpPr txBox="1"/>
          <p:nvPr/>
        </p:nvSpPr>
        <p:spPr>
          <a:xfrm>
            <a:off x="2376887" y="2183370"/>
            <a:ext cx="1641600" cy="1769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47264"/>
              </a:buClr>
              <a:buSzPts val="11500"/>
              <a:buFont typeface="Arial"/>
              <a:buNone/>
            </a:pPr>
            <a:r>
              <a:rPr b="1" lang="en" sz="11500">
                <a:solidFill>
                  <a:srgbClr val="29B9A6"/>
                </a:solidFill>
                <a:latin typeface="Arial"/>
                <a:ea typeface="Arial"/>
                <a:cs typeface="Arial"/>
                <a:sym typeface="Arial"/>
              </a:rPr>
              <a:t>02</a:t>
            </a:r>
            <a:endParaRPr b="1" i="0" sz="11500" u="none" cap="none" strike="noStrike">
              <a:solidFill>
                <a:srgbClr val="29B9A6"/>
              </a:solidFill>
              <a:latin typeface="Arial"/>
              <a:ea typeface="Arial"/>
              <a:cs typeface="Arial"/>
              <a:sym typeface="Arial"/>
            </a:endParaRPr>
          </a:p>
        </p:txBody>
      </p:sp>
      <p:sp>
        <p:nvSpPr>
          <p:cNvPr id="259" name="Google Shape;259;p22"/>
          <p:cNvSpPr txBox="1"/>
          <p:nvPr/>
        </p:nvSpPr>
        <p:spPr>
          <a:xfrm>
            <a:off x="3960811" y="2976522"/>
            <a:ext cx="3887700" cy="708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 sz="4000">
                <a:solidFill>
                  <a:schemeClr val="lt1"/>
                </a:solidFill>
              </a:rPr>
              <a:t>Problem Solve</a:t>
            </a:r>
            <a:endParaRPr/>
          </a:p>
        </p:txBody>
      </p:sp>
      <p:sp>
        <p:nvSpPr>
          <p:cNvPr id="260" name="Google Shape;260;p22"/>
          <p:cNvSpPr txBox="1"/>
          <p:nvPr/>
        </p:nvSpPr>
        <p:spPr>
          <a:xfrm>
            <a:off x="3960811" y="2483453"/>
            <a:ext cx="19296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 sz="3200">
                <a:solidFill>
                  <a:schemeClr val="lt1"/>
                </a:solidFill>
                <a:latin typeface="Arial"/>
                <a:ea typeface="Arial"/>
                <a:cs typeface="Arial"/>
                <a:sym typeface="Arial"/>
              </a:rPr>
              <a:t>Part Two</a:t>
            </a:r>
            <a:endParaRPr b="1" i="1" sz="3200">
              <a:solidFill>
                <a:schemeClr val="lt1"/>
              </a:solidFill>
              <a:latin typeface="Arial"/>
              <a:ea typeface="Arial"/>
              <a:cs typeface="Arial"/>
              <a:sym typeface="Arial"/>
            </a:endParaRPr>
          </a:p>
        </p:txBody>
      </p:sp>
      <p:grpSp>
        <p:nvGrpSpPr>
          <p:cNvPr id="261" name="Google Shape;261;p22"/>
          <p:cNvGrpSpPr/>
          <p:nvPr/>
        </p:nvGrpSpPr>
        <p:grpSpPr>
          <a:xfrm rot="-9708471">
            <a:off x="7788839" y="2242927"/>
            <a:ext cx="3207463" cy="2301571"/>
            <a:chOff x="888974" y="457822"/>
            <a:chExt cx="3207513" cy="2301607"/>
          </a:xfrm>
        </p:grpSpPr>
        <p:sp>
          <p:nvSpPr>
            <p:cNvPr id="262" name="Google Shape;262;p22"/>
            <p:cNvSpPr/>
            <p:nvPr/>
          </p:nvSpPr>
          <p:spPr>
            <a:xfrm rot="-2656279">
              <a:off x="2822885" y="2021249"/>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63" name="Google Shape;263;p22"/>
            <p:cNvSpPr/>
            <p:nvPr/>
          </p:nvSpPr>
          <p:spPr>
            <a:xfrm rot="3677155">
              <a:off x="2802283" y="1181913"/>
              <a:ext cx="397137" cy="342356"/>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64" name="Google Shape;264;p22"/>
            <p:cNvSpPr/>
            <p:nvPr/>
          </p:nvSpPr>
          <p:spPr>
            <a:xfrm rot="9481152">
              <a:off x="3485987" y="2487818"/>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65" name="Google Shape;265;p22"/>
            <p:cNvSpPr/>
            <p:nvPr/>
          </p:nvSpPr>
          <p:spPr>
            <a:xfrm rot="1020870">
              <a:off x="1218190" y="749232"/>
              <a:ext cx="945274" cy="814788"/>
            </a:xfrm>
            <a:prstGeom prst="triangle">
              <a:avLst>
                <a:gd fmla="val 50000" name="adj"/>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66" name="Google Shape;266;p22"/>
            <p:cNvSpPr/>
            <p:nvPr/>
          </p:nvSpPr>
          <p:spPr>
            <a:xfrm rot="1020941">
              <a:off x="1105468" y="607676"/>
              <a:ext cx="1175874" cy="1013693"/>
            </a:xfrm>
            <a:prstGeom prst="triangle">
              <a:avLst>
                <a:gd fmla="val 50000" name="adj"/>
              </a:avLst>
            </a:prstGeom>
            <a:noFill/>
            <a:ln cap="flat" cmpd="sng" w="12700">
              <a:solidFill>
                <a:srgbClr val="FFC2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67" name="Google Shape;267;p22"/>
            <p:cNvSpPr/>
            <p:nvPr/>
          </p:nvSpPr>
          <p:spPr>
            <a:xfrm rot="-2782592">
              <a:off x="912726" y="1383930"/>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2"/>
            <p:cNvSpPr/>
            <p:nvPr/>
          </p:nvSpPr>
          <p:spPr>
            <a:xfrm rot="-2782592">
              <a:off x="1788986" y="565759"/>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22"/>
            <p:cNvSpPr/>
            <p:nvPr/>
          </p:nvSpPr>
          <p:spPr>
            <a:xfrm rot="-2782592">
              <a:off x="2041033" y="1708205"/>
              <a:ext cx="114797" cy="114797"/>
            </a:xfrm>
            <a:prstGeom prst="ellipse">
              <a:avLst/>
            </a:prstGeom>
            <a:solidFill>
              <a:srgbClr val="FFC2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0" name="Google Shape;270;p22"/>
            <p:cNvGrpSpPr/>
            <p:nvPr/>
          </p:nvGrpSpPr>
          <p:grpSpPr>
            <a:xfrm rot="8977039">
              <a:off x="3549600" y="1965564"/>
              <a:ext cx="483070" cy="383527"/>
              <a:chOff x="2780377" y="1204811"/>
              <a:chExt cx="1005861" cy="798590"/>
            </a:xfrm>
          </p:grpSpPr>
          <p:sp>
            <p:nvSpPr>
              <p:cNvPr id="271" name="Google Shape;271;p22"/>
              <p:cNvSpPr/>
              <p:nvPr/>
            </p:nvSpPr>
            <p:spPr>
              <a:xfrm rot="-2656279">
                <a:off x="2822885" y="1265221"/>
                <a:ext cx="266884" cy="230180"/>
              </a:xfrm>
              <a:prstGeom prst="triangle">
                <a:avLst>
                  <a:gd fmla="val 50000" name="adj"/>
                </a:avLst>
              </a:prstGeom>
              <a:solidFill>
                <a:srgbClr val="84CB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sp>
            <p:nvSpPr>
              <p:cNvPr id="272" name="Google Shape;272;p22"/>
              <p:cNvSpPr/>
              <p:nvPr/>
            </p:nvSpPr>
            <p:spPr>
              <a:xfrm rot="9481152">
                <a:off x="3485987" y="1731790"/>
                <a:ext cx="266901" cy="230022"/>
              </a:xfrm>
              <a:prstGeom prst="triangle">
                <a:avLst>
                  <a:gd fmla="val 50000" name="adj"/>
                </a:avLst>
              </a:prstGeom>
              <a:solidFill>
                <a:srgbClr val="29B9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20F"/>
                  </a:solidFill>
                  <a:latin typeface="Calibri"/>
                  <a:ea typeface="Calibri"/>
                  <a:cs typeface="Calibri"/>
                  <a:sym typeface="Calibri"/>
                </a:endParaRPr>
              </a:p>
            </p:txBody>
          </p:sp>
        </p:grpSp>
      </p:grpSp>
      <p:cxnSp>
        <p:nvCxnSpPr>
          <p:cNvPr id="273" name="Google Shape;273;p22"/>
          <p:cNvCxnSpPr/>
          <p:nvPr/>
        </p:nvCxnSpPr>
        <p:spPr>
          <a:xfrm rot="10800000">
            <a:off x="145" y="4110074"/>
            <a:ext cx="6331800" cy="0"/>
          </a:xfrm>
          <a:prstGeom prst="straightConnector1">
            <a:avLst/>
          </a:prstGeom>
          <a:noFill/>
          <a:ln cap="sq" cmpd="sng" w="19050">
            <a:solidFill>
              <a:srgbClr val="29B9A6"/>
            </a:solidFill>
            <a:prstDash val="solid"/>
            <a:miter lim="800000"/>
            <a:headEnd len="med" w="med" type="oval"/>
            <a:tailEnd len="sm" w="sm" type="none"/>
          </a:ln>
        </p:spPr>
      </p:cxn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500"/>
                                        <p:tgtEl>
                                          <p:spTgt spid="2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